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theme/themeOverride1.xml" ContentType="application/vnd.openxmlformats-officedocument.themeOverr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theme/themeOverride2.xml" ContentType="application/vnd.openxmlformats-officedocument.themeOverr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Lst>
  <p:notesMasterIdLst>
    <p:notesMasterId r:id="rId60"/>
  </p:notesMasterIdLst>
  <p:sldIdLst>
    <p:sldId id="573" r:id="rId5"/>
    <p:sldId id="329" r:id="rId6"/>
    <p:sldId id="1055" r:id="rId7"/>
    <p:sldId id="413" r:id="rId8"/>
    <p:sldId id="584" r:id="rId9"/>
    <p:sldId id="1094" r:id="rId10"/>
    <p:sldId id="585" r:id="rId11"/>
    <p:sldId id="1049" r:id="rId12"/>
    <p:sldId id="1091" r:id="rId13"/>
    <p:sldId id="1096" r:id="rId14"/>
    <p:sldId id="1092" r:id="rId15"/>
    <p:sldId id="1093" r:id="rId16"/>
    <p:sldId id="429" r:id="rId17"/>
    <p:sldId id="454" r:id="rId18"/>
    <p:sldId id="403" r:id="rId19"/>
    <p:sldId id="404" r:id="rId20"/>
    <p:sldId id="405" r:id="rId21"/>
    <p:sldId id="406" r:id="rId22"/>
    <p:sldId id="409" r:id="rId23"/>
    <p:sldId id="410" r:id="rId24"/>
    <p:sldId id="1090" r:id="rId25"/>
    <p:sldId id="412" r:id="rId26"/>
    <p:sldId id="411" r:id="rId27"/>
    <p:sldId id="417" r:id="rId28"/>
    <p:sldId id="415" r:id="rId29"/>
    <p:sldId id="414" r:id="rId30"/>
    <p:sldId id="451" r:id="rId31"/>
    <p:sldId id="427" r:id="rId32"/>
    <p:sldId id="426" r:id="rId33"/>
    <p:sldId id="424" r:id="rId34"/>
    <p:sldId id="452" r:id="rId35"/>
    <p:sldId id="420" r:id="rId36"/>
    <p:sldId id="453" r:id="rId37"/>
    <p:sldId id="423" r:id="rId38"/>
    <p:sldId id="430" r:id="rId39"/>
    <p:sldId id="432" r:id="rId40"/>
    <p:sldId id="431" r:id="rId41"/>
    <p:sldId id="422" r:id="rId42"/>
    <p:sldId id="421" r:id="rId43"/>
    <p:sldId id="282" r:id="rId44"/>
    <p:sldId id="266" r:id="rId45"/>
    <p:sldId id="1059" r:id="rId46"/>
    <p:sldId id="295" r:id="rId47"/>
    <p:sldId id="263" r:id="rId48"/>
    <p:sldId id="275" r:id="rId49"/>
    <p:sldId id="444" r:id="rId50"/>
    <p:sldId id="445" r:id="rId51"/>
    <p:sldId id="446" r:id="rId52"/>
    <p:sldId id="447" r:id="rId53"/>
    <p:sldId id="448" r:id="rId54"/>
    <p:sldId id="307" r:id="rId55"/>
    <p:sldId id="449" r:id="rId56"/>
    <p:sldId id="1095" r:id="rId57"/>
    <p:sldId id="278" r:id="rId58"/>
    <p:sldId id="264" r:id="rId59"/>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917A80B-5985-49A8-8239-0D36539E369D}">
          <p14:sldIdLst>
            <p14:sldId id="573"/>
            <p14:sldId id="329"/>
            <p14:sldId id="1055"/>
            <p14:sldId id="413"/>
            <p14:sldId id="584"/>
            <p14:sldId id="1094"/>
            <p14:sldId id="585"/>
            <p14:sldId id="1049"/>
            <p14:sldId id="1091"/>
            <p14:sldId id="1096"/>
            <p14:sldId id="1092"/>
            <p14:sldId id="1093"/>
            <p14:sldId id="429"/>
            <p14:sldId id="454"/>
            <p14:sldId id="403"/>
            <p14:sldId id="404"/>
            <p14:sldId id="405"/>
            <p14:sldId id="406"/>
            <p14:sldId id="409"/>
            <p14:sldId id="410"/>
            <p14:sldId id="1090"/>
            <p14:sldId id="412"/>
            <p14:sldId id="411"/>
            <p14:sldId id="417"/>
            <p14:sldId id="415"/>
            <p14:sldId id="414"/>
            <p14:sldId id="451"/>
            <p14:sldId id="427"/>
            <p14:sldId id="426"/>
            <p14:sldId id="424"/>
            <p14:sldId id="452"/>
            <p14:sldId id="420"/>
            <p14:sldId id="453"/>
            <p14:sldId id="423"/>
            <p14:sldId id="430"/>
            <p14:sldId id="432"/>
            <p14:sldId id="431"/>
            <p14:sldId id="422"/>
            <p14:sldId id="421"/>
            <p14:sldId id="282"/>
            <p14:sldId id="266"/>
            <p14:sldId id="1059"/>
            <p14:sldId id="295"/>
            <p14:sldId id="263"/>
            <p14:sldId id="275"/>
            <p14:sldId id="444"/>
            <p14:sldId id="445"/>
            <p14:sldId id="446"/>
            <p14:sldId id="447"/>
            <p14:sldId id="448"/>
            <p14:sldId id="307"/>
            <p14:sldId id="449"/>
            <p14:sldId id="1095"/>
            <p14:sldId id="278"/>
            <p14:sldId id="26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ake, Barbara" initials="HB" lastIdx="1" clrIdx="0">
    <p:extLst>
      <p:ext uri="{19B8F6BF-5375-455C-9EA6-DF929625EA0E}">
        <p15:presenceInfo xmlns:p15="http://schemas.microsoft.com/office/powerpoint/2012/main" userId="S::bhaake@doe.nj.gov::f0f0253b-2a5a-4460-b2e0-3aba2fd3e2e5" providerId="AD"/>
      </p:ext>
    </p:extLst>
  </p:cmAuthor>
  <p:cmAuthor id="2" name="McDonald, Peggy" initials="MP" lastIdx="10" clrIdx="1">
    <p:extLst>
      <p:ext uri="{19B8F6BF-5375-455C-9EA6-DF929625EA0E}">
        <p15:presenceInfo xmlns:p15="http://schemas.microsoft.com/office/powerpoint/2012/main" userId="S::pmcdonal@doe.nj.gov::ed695676-9292-4993-9861-a01bb4f643a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30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6" autoAdjust="0"/>
    <p:restoredTop sz="93294" autoAdjust="0"/>
  </p:normalViewPr>
  <p:slideViewPr>
    <p:cSldViewPr snapToGrid="0">
      <p:cViewPr varScale="1">
        <p:scale>
          <a:sx n="54" d="100"/>
          <a:sy n="54" d="100"/>
        </p:scale>
        <p:origin x="720" y="56"/>
      </p:cViewPr>
      <p:guideLst/>
    </p:cSldViewPr>
  </p:slideViewPr>
  <p:notesTextViewPr>
    <p:cViewPr>
      <p:scale>
        <a:sx n="1" d="1"/>
        <a:sy n="1" d="1"/>
      </p:scale>
      <p:origin x="0" y="0"/>
    </p:cViewPr>
  </p:notesTextViewPr>
  <p:notesViewPr>
    <p:cSldViewPr snapToGrid="0">
      <p:cViewPr varScale="1">
        <p:scale>
          <a:sx n="54" d="100"/>
          <a:sy n="54" d="100"/>
        </p:scale>
        <p:origin x="2874" y="78"/>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5" Type="http://schemas.openxmlformats.org/officeDocument/2006/relationships/slide" Target="slides/slide1.xml"/><Relationship Id="rId61" Type="http://schemas.openxmlformats.org/officeDocument/2006/relationships/commentAuthors" Target="commentAuthor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5A5E4D42-E0A2-405F-B080-46B29EBF4EAC}" type="datetimeFigureOut">
              <a:rPr lang="en-US" smtClean="0"/>
              <a:t>12/21/2020</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342F9C00-C3AD-4B5B-86EA-23210B949D61}" type="slidenum">
              <a:rPr lang="en-US" smtClean="0"/>
              <a:t>‹#›</a:t>
            </a:fld>
            <a:endParaRPr lang="en-US" dirty="0"/>
          </a:p>
        </p:txBody>
      </p:sp>
    </p:spTree>
    <p:extLst>
      <p:ext uri="{BB962C8B-B14F-4D97-AF65-F5344CB8AC3E}">
        <p14:creationId xmlns:p14="http://schemas.microsoft.com/office/powerpoint/2010/main" val="84646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www.nj.gov/education/covid19/boardops/caresact.shtml)" TargetMode="External"/><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3" Type="http://schemas.openxmlformats.org/officeDocument/2006/relationships/hyperlink" Target="http://www.state.nj.us/education/grants/discretionary/management/" TargetMode="External"/><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3" Type="http://schemas.openxmlformats.org/officeDocument/2006/relationships/hyperlink" Target="https://www.nj.gov/education/grants/discretionary/apps/" TargetMode="External"/><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2.ed.gov/policy/elsec/leg/essa/snsfinalguidance06192019.pdf"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www.nj.gov/education/covid19/boardops/caresact.shtml"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homeroom.state.nj.us/"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ln/>
        </p:spPr>
        <p:txBody>
          <a:bodyPr/>
          <a:lstStyle/>
          <a:p>
            <a:pPr marL="0" indent="0">
              <a:spcAft>
                <a:spcPts val="600"/>
              </a:spcAft>
              <a:buFont typeface="+mj-lt"/>
              <a:buNone/>
              <a:defRPr/>
            </a:pPr>
            <a:r>
              <a:rPr lang="en-US" sz="1200" b="0" i="0" cap="none" dirty="0">
                <a:cs typeface="Arial" charset="0"/>
              </a:rPr>
              <a:t>Good morning and welcome to The New Jersey Department Of Education’s Addressing Student Learning Loss Technical Assistance Session. My name is Leslie Franks McRae and I’m the director for the Office of Supplemental Educational Programs which is housed in the Division of Student Services.  Joining me in presenting today is Andrea Sunderville; Andrea is our Title I Coordinator and most certainly an expert in that area.  Cierra Belin, our data analyst is operating the slide presentation today. We are happy to have the Assistant Commissioner for our division, the Division of Student Services, Dr. Peggy McDonald, joining and assisting us today.</a:t>
            </a: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8255" indent="-291636">
              <a:spcBef>
                <a:spcPct val="30000"/>
              </a:spcBef>
              <a:defRPr sz="1200">
                <a:solidFill>
                  <a:schemeClr val="tx1"/>
                </a:solidFill>
                <a:latin typeface="Arial" panose="020B0604020202020204" pitchFamily="34" charset="0"/>
              </a:defRPr>
            </a:lvl2pPr>
            <a:lvl3pPr marL="1166546" indent="-233309">
              <a:spcBef>
                <a:spcPct val="30000"/>
              </a:spcBef>
              <a:defRPr sz="1200">
                <a:solidFill>
                  <a:schemeClr val="tx1"/>
                </a:solidFill>
                <a:latin typeface="Arial" panose="020B0604020202020204" pitchFamily="34" charset="0"/>
              </a:defRPr>
            </a:lvl3pPr>
            <a:lvl4pPr marL="1633164" indent="-233309">
              <a:spcBef>
                <a:spcPct val="30000"/>
              </a:spcBef>
              <a:defRPr sz="1200">
                <a:solidFill>
                  <a:schemeClr val="tx1"/>
                </a:solidFill>
                <a:latin typeface="Arial" panose="020B0604020202020204" pitchFamily="34" charset="0"/>
              </a:defRPr>
            </a:lvl4pPr>
            <a:lvl5pPr marL="2099782" indent="-233309">
              <a:spcBef>
                <a:spcPct val="30000"/>
              </a:spcBef>
              <a:defRPr sz="1200">
                <a:solidFill>
                  <a:schemeClr val="tx1"/>
                </a:solidFill>
                <a:latin typeface="Arial" panose="020B0604020202020204" pitchFamily="34" charset="0"/>
              </a:defRPr>
            </a:lvl5pPr>
            <a:lvl6pPr marL="2566401" indent="-233309" eaLnBrk="0" fontAlgn="base" hangingPunct="0">
              <a:spcBef>
                <a:spcPct val="30000"/>
              </a:spcBef>
              <a:spcAft>
                <a:spcPct val="0"/>
              </a:spcAft>
              <a:defRPr sz="1200">
                <a:solidFill>
                  <a:schemeClr val="tx1"/>
                </a:solidFill>
                <a:latin typeface="Arial" panose="020B0604020202020204" pitchFamily="34" charset="0"/>
              </a:defRPr>
            </a:lvl6pPr>
            <a:lvl7pPr marL="3033019" indent="-233309" eaLnBrk="0" fontAlgn="base" hangingPunct="0">
              <a:spcBef>
                <a:spcPct val="30000"/>
              </a:spcBef>
              <a:spcAft>
                <a:spcPct val="0"/>
              </a:spcAft>
              <a:defRPr sz="1200">
                <a:solidFill>
                  <a:schemeClr val="tx1"/>
                </a:solidFill>
                <a:latin typeface="Arial" panose="020B0604020202020204" pitchFamily="34" charset="0"/>
              </a:defRPr>
            </a:lvl7pPr>
            <a:lvl8pPr marL="3499637" indent="-233309" eaLnBrk="0" fontAlgn="base" hangingPunct="0">
              <a:spcBef>
                <a:spcPct val="30000"/>
              </a:spcBef>
              <a:spcAft>
                <a:spcPct val="0"/>
              </a:spcAft>
              <a:defRPr sz="1200">
                <a:solidFill>
                  <a:schemeClr val="tx1"/>
                </a:solidFill>
                <a:latin typeface="Arial" panose="020B0604020202020204" pitchFamily="34" charset="0"/>
              </a:defRPr>
            </a:lvl8pPr>
            <a:lvl9pPr marL="3966256" indent="-233309"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fld id="{60FF0620-5C57-4AF0-8DD0-752041694BA2}" type="slidenum">
              <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rPr>
              <a:pPr marL="0" marR="0" lvl="0" indent="0" algn="r" defTabSz="457200" rtl="0" eaLnBrk="1" fontAlgn="auto" latinLnBrk="0" hangingPunct="1">
                <a:lnSpc>
                  <a:spcPct val="100000"/>
                </a:lnSpc>
                <a:spcBef>
                  <a:spcPct val="0"/>
                </a:spcBef>
                <a:spcAft>
                  <a:spcPts val="0"/>
                </a:spcAft>
                <a:buClrTx/>
                <a:buSzTx/>
                <a:buFontTx/>
                <a:buNone/>
                <a:tabLst/>
                <a:defRPr/>
              </a:pPr>
              <a:t>1</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051331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Payment of grant funds is made through a reimbursement system.  Reimbursement requests for any grant funds expended by the local project are made through the Electronic Web-Enabled Grant (EWEG) system.  Reimbursement requests may begin once the application has been marked “Final Approved” in the EWEG system, and the grantee has accepted the award by clicking the “Accept Award” button on the Application Select page and completing the Grant Acceptance Certificate information.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Only one (1) request may be submitted per month.  Grantees must submit their request no later than the 15</a:t>
            </a:r>
            <a:r>
              <a:rPr lang="en-US" sz="1200" kern="1200" baseline="30000" dirty="0">
                <a:solidFill>
                  <a:schemeClr val="tx1"/>
                </a:solidFill>
                <a:effectLst/>
                <a:latin typeface="+mn-lt"/>
                <a:ea typeface="+mn-ea"/>
                <a:cs typeface="+mn-cs"/>
              </a:rPr>
              <a:t>th </a:t>
            </a:r>
            <a:r>
              <a:rPr lang="en-US" sz="1200" kern="1200" dirty="0">
                <a:solidFill>
                  <a:schemeClr val="tx1"/>
                </a:solidFill>
                <a:effectLst/>
                <a:latin typeface="+mn-lt"/>
                <a:ea typeface="+mn-ea"/>
                <a:cs typeface="+mn-cs"/>
              </a:rPr>
              <a:t>of the month.  Requests may include funds that will be expended through the last calendar day of the month in which reimbursement is requested.  If the grantee’s request is approved by the NJDOE program officer, the grantee should receive payment around the 8</a:t>
            </a:r>
            <a:r>
              <a:rPr lang="en-US" sz="1200" kern="1200" baseline="30000" dirty="0">
                <a:solidFill>
                  <a:schemeClr val="tx1"/>
                </a:solidFill>
                <a:effectLst/>
                <a:latin typeface="+mn-lt"/>
                <a:ea typeface="+mn-ea"/>
                <a:cs typeface="+mn-cs"/>
              </a:rPr>
              <a:t>th</a:t>
            </a:r>
            <a:r>
              <a:rPr lang="en-US" sz="1200" kern="1200" dirty="0">
                <a:solidFill>
                  <a:schemeClr val="tx1"/>
                </a:solidFill>
                <a:effectLst/>
                <a:latin typeface="+mn-lt"/>
                <a:ea typeface="+mn-ea"/>
                <a:cs typeface="+mn-cs"/>
              </a:rPr>
              <a:t>-10</a:t>
            </a:r>
            <a:r>
              <a:rPr lang="en-US" sz="1200" kern="1200" baseline="30000" dirty="0">
                <a:solidFill>
                  <a:schemeClr val="tx1"/>
                </a:solidFill>
                <a:effectLst/>
                <a:latin typeface="+mn-lt"/>
                <a:ea typeface="+mn-ea"/>
                <a:cs typeface="+mn-cs"/>
              </a:rPr>
              <a:t>th</a:t>
            </a:r>
            <a:r>
              <a:rPr lang="en-US" sz="1200" kern="1200" dirty="0">
                <a:solidFill>
                  <a:schemeClr val="tx1"/>
                </a:solidFill>
                <a:effectLst/>
                <a:latin typeface="+mn-lt"/>
                <a:ea typeface="+mn-ea"/>
                <a:cs typeface="+mn-cs"/>
              </a:rPr>
              <a:t> of the following month. </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The last day that a reimbursement request may be submitted in the EWEG system is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Wednesday, July 31, 2022</a:t>
            </a:r>
            <a:r>
              <a:rPr lang="en-US" sz="1200" kern="1200" dirty="0">
                <a:solidFill>
                  <a:schemeClr val="tx1"/>
                </a:solidFill>
                <a:effectLst/>
                <a:latin typeface="+mn-lt"/>
                <a:ea typeface="+mn-ea"/>
                <a:cs typeface="+mn-cs"/>
              </a:rPr>
              <a:t>. No reimbursement requests may be submitted in the EWEG system after this date.  </a:t>
            </a:r>
            <a:r>
              <a:rPr lang="en-US" sz="1200" b="1" kern="1200" dirty="0">
                <a:solidFill>
                  <a:schemeClr val="tx1"/>
                </a:solidFill>
                <a:effectLst/>
                <a:latin typeface="+mn-lt"/>
                <a:ea typeface="+mn-ea"/>
                <a:cs typeface="+mn-cs"/>
              </a:rPr>
              <a:t>The deadline for submitting budget modifications is May 31, 2022</a:t>
            </a:r>
            <a:r>
              <a:rPr lang="en-US" sz="1200" kern="1200" dirty="0">
                <a:solidFill>
                  <a:schemeClr val="tx1"/>
                </a:solidFill>
                <a:effectLst/>
                <a:latin typeface="+mn-lt"/>
                <a:ea typeface="+mn-ea"/>
                <a:cs typeface="+mn-cs"/>
              </a:rPr>
              <a:t>.  No modifications may be submitted in the EWEG system after this date. </a:t>
            </a:r>
          </a:p>
          <a:p>
            <a:endParaRPr lang="en-US" dirty="0"/>
          </a:p>
        </p:txBody>
      </p:sp>
      <p:sp>
        <p:nvSpPr>
          <p:cNvPr id="4" name="Slide Number Placeholder 3"/>
          <p:cNvSpPr>
            <a:spLocks noGrp="1"/>
          </p:cNvSpPr>
          <p:nvPr>
            <p:ph type="sldNum" sz="quarter" idx="5"/>
          </p:nvPr>
        </p:nvSpPr>
        <p:spPr/>
        <p:txBody>
          <a:bodyPr/>
          <a:lstStyle/>
          <a:p>
            <a:fld id="{342F9C00-C3AD-4B5B-86EA-23210B949D61}" type="slidenum">
              <a:rPr lang="en-US" smtClean="0"/>
              <a:t>11</a:t>
            </a:fld>
            <a:endParaRPr lang="en-US" dirty="0"/>
          </a:p>
        </p:txBody>
      </p:sp>
    </p:spTree>
    <p:extLst>
      <p:ext uri="{BB962C8B-B14F-4D97-AF65-F5344CB8AC3E}">
        <p14:creationId xmlns:p14="http://schemas.microsoft.com/office/powerpoint/2010/main" val="12221660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Only one (1) request may be submitted per month.  Grantees must submit their request no later than the 15</a:t>
            </a:r>
            <a:r>
              <a:rPr lang="en-US" sz="1200" kern="1200" baseline="30000" dirty="0">
                <a:solidFill>
                  <a:schemeClr val="tx1"/>
                </a:solidFill>
                <a:effectLst/>
                <a:latin typeface="+mn-lt"/>
                <a:ea typeface="+mn-ea"/>
                <a:cs typeface="+mn-cs"/>
              </a:rPr>
              <a:t>th </a:t>
            </a:r>
            <a:r>
              <a:rPr lang="en-US" sz="1200" kern="1200" dirty="0">
                <a:solidFill>
                  <a:schemeClr val="tx1"/>
                </a:solidFill>
                <a:effectLst/>
                <a:latin typeface="+mn-lt"/>
                <a:ea typeface="+mn-ea"/>
                <a:cs typeface="+mn-cs"/>
              </a:rPr>
              <a:t>of the month.  Requests may include funds that will be expended through the last calendar day of the month in which reimbursement is requested.  If the grantee’s request is approved by the NJDOE program officer, the grantee should receive payment around the 8</a:t>
            </a:r>
            <a:r>
              <a:rPr lang="en-US" sz="1200" kern="1200" baseline="30000" dirty="0">
                <a:solidFill>
                  <a:schemeClr val="tx1"/>
                </a:solidFill>
                <a:effectLst/>
                <a:latin typeface="+mn-lt"/>
                <a:ea typeface="+mn-ea"/>
                <a:cs typeface="+mn-cs"/>
              </a:rPr>
              <a:t>th</a:t>
            </a:r>
            <a:r>
              <a:rPr lang="en-US" sz="1200" kern="1200" dirty="0">
                <a:solidFill>
                  <a:schemeClr val="tx1"/>
                </a:solidFill>
                <a:effectLst/>
                <a:latin typeface="+mn-lt"/>
                <a:ea typeface="+mn-ea"/>
                <a:cs typeface="+mn-cs"/>
              </a:rPr>
              <a:t>-10</a:t>
            </a:r>
            <a:r>
              <a:rPr lang="en-US" sz="1200" kern="1200" baseline="30000" dirty="0">
                <a:solidFill>
                  <a:schemeClr val="tx1"/>
                </a:solidFill>
                <a:effectLst/>
                <a:latin typeface="+mn-lt"/>
                <a:ea typeface="+mn-ea"/>
                <a:cs typeface="+mn-cs"/>
              </a:rPr>
              <a:t>th</a:t>
            </a:r>
            <a:r>
              <a:rPr lang="en-US" sz="1200" kern="1200" dirty="0">
                <a:solidFill>
                  <a:schemeClr val="tx1"/>
                </a:solidFill>
                <a:effectLst/>
                <a:latin typeface="+mn-lt"/>
                <a:ea typeface="+mn-ea"/>
                <a:cs typeface="+mn-cs"/>
              </a:rPr>
              <a:t> of the following month. </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The last day that a reimbursement request may be submitted in the EWEG system is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Wednesday, July 31, 2022</a:t>
            </a:r>
            <a:r>
              <a:rPr lang="en-US" sz="1200" kern="1200" dirty="0">
                <a:solidFill>
                  <a:schemeClr val="tx1"/>
                </a:solidFill>
                <a:effectLst/>
                <a:latin typeface="+mn-lt"/>
                <a:ea typeface="+mn-ea"/>
                <a:cs typeface="+mn-cs"/>
              </a:rPr>
              <a:t>. No reimbursement requests may be submitted in the EWEG system after this date.  </a:t>
            </a:r>
            <a:r>
              <a:rPr lang="en-US" sz="1200" b="1" kern="1200" dirty="0">
                <a:solidFill>
                  <a:schemeClr val="tx1"/>
                </a:solidFill>
                <a:effectLst/>
                <a:latin typeface="+mn-lt"/>
                <a:ea typeface="+mn-ea"/>
                <a:cs typeface="+mn-cs"/>
              </a:rPr>
              <a:t>The deadline for submitting budget modifications is May 31, 2022</a:t>
            </a:r>
            <a:r>
              <a:rPr lang="en-US" sz="1200" kern="1200" dirty="0">
                <a:solidFill>
                  <a:schemeClr val="tx1"/>
                </a:solidFill>
                <a:effectLst/>
                <a:latin typeface="+mn-lt"/>
                <a:ea typeface="+mn-ea"/>
                <a:cs typeface="+mn-cs"/>
              </a:rPr>
              <a:t>.  No modifications may be submitted in the EWEG system after this date. </a:t>
            </a:r>
          </a:p>
          <a:p>
            <a:endParaRPr lang="en-US" dirty="0"/>
          </a:p>
        </p:txBody>
      </p:sp>
      <p:sp>
        <p:nvSpPr>
          <p:cNvPr id="4" name="Slide Number Placeholder 3"/>
          <p:cNvSpPr>
            <a:spLocks noGrp="1"/>
          </p:cNvSpPr>
          <p:nvPr>
            <p:ph type="sldNum" sz="quarter" idx="5"/>
          </p:nvPr>
        </p:nvSpPr>
        <p:spPr/>
        <p:txBody>
          <a:bodyPr/>
          <a:lstStyle/>
          <a:p>
            <a:fld id="{342F9C00-C3AD-4B5B-86EA-23210B949D61}" type="slidenum">
              <a:rPr lang="en-US" smtClean="0"/>
              <a:t>12</a:t>
            </a:fld>
            <a:endParaRPr lang="en-US" dirty="0"/>
          </a:p>
        </p:txBody>
      </p:sp>
    </p:spTree>
    <p:extLst>
      <p:ext uri="{BB962C8B-B14F-4D97-AF65-F5344CB8AC3E}">
        <p14:creationId xmlns:p14="http://schemas.microsoft.com/office/powerpoint/2010/main" val="25983039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This section explains the minimum requirements for the design of a program that is consistent with the State goals as outlined in the NGO.</a:t>
            </a:r>
          </a:p>
          <a:p>
            <a:r>
              <a:rPr lang="en-US" sz="1200" kern="1200" dirty="0">
                <a:solidFill>
                  <a:schemeClr val="tx1"/>
                </a:solidFill>
                <a:effectLst/>
                <a:latin typeface="+mn-lt"/>
                <a:ea typeface="+mn-ea"/>
                <a:cs typeface="+mn-cs"/>
              </a:rPr>
              <a:t>We will discuss a framework to plan, design, and develop a proposed project plan to meet the purpose of this grant program.</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F8D6509-F30D-420A-A431-3E288F5610D5}" type="slidenum">
              <a:rPr lang="en-US" smtClean="0"/>
              <a:t>13</a:t>
            </a:fld>
            <a:endParaRPr lang="en-US" dirty="0"/>
          </a:p>
        </p:txBody>
      </p:sp>
    </p:spTree>
    <p:extLst>
      <p:ext uri="{BB962C8B-B14F-4D97-AF65-F5344CB8AC3E}">
        <p14:creationId xmlns:p14="http://schemas.microsoft.com/office/powerpoint/2010/main" val="18121595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following are point values applied to each application section component.</a:t>
            </a:r>
            <a:endParaRPr lang="en-US" dirty="0"/>
          </a:p>
          <a:p>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14</a:t>
            </a:fld>
            <a:endParaRPr lang="en-US" dirty="0"/>
          </a:p>
        </p:txBody>
      </p:sp>
    </p:spTree>
    <p:extLst>
      <p:ext uri="{BB962C8B-B14F-4D97-AF65-F5344CB8AC3E}">
        <p14:creationId xmlns:p14="http://schemas.microsoft.com/office/powerpoint/2010/main" val="37548763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goal of projects funded under </a:t>
            </a:r>
            <a:r>
              <a:rPr lang="en-US" sz="1200" b="1" kern="1200" dirty="0">
                <a:solidFill>
                  <a:schemeClr val="tx1"/>
                </a:solidFill>
                <a:effectLst/>
                <a:latin typeface="+mn-lt"/>
                <a:ea typeface="+mn-ea"/>
                <a:cs typeface="+mn-cs"/>
              </a:rPr>
              <a:t>Addressing Student Learning Loss</a:t>
            </a:r>
            <a:r>
              <a:rPr lang="en-US" sz="1200" kern="1200" dirty="0">
                <a:solidFill>
                  <a:schemeClr val="tx1"/>
                </a:solidFill>
                <a:effectLst/>
                <a:latin typeface="+mn-lt"/>
                <a:ea typeface="+mn-ea"/>
                <a:cs typeface="+mn-cs"/>
              </a:rPr>
              <a:t> is to significantly reduce students’ learning loss resulting from school closures due to COVID-19 through the implementation of evidence-based interventions that scale-up and enhance existing academic and/or non-academic programs and initiatives that mitigate further learning loss and accelerate academic progress.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p>
          <a:p>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15</a:t>
            </a:fld>
            <a:endParaRPr lang="en-US" dirty="0"/>
          </a:p>
        </p:txBody>
      </p:sp>
    </p:spTree>
    <p:extLst>
      <p:ext uri="{BB962C8B-B14F-4D97-AF65-F5344CB8AC3E}">
        <p14:creationId xmlns:p14="http://schemas.microsoft.com/office/powerpoint/2010/main" val="748882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successful project design will reflect the use of evidence-based interventions or quality instructional strategies on the development and implementation of programs and services to address student learning loss.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We have provided examples of evidence-based interventions and strategies in Appendix A.  This is not an exhaustive list.  Applicants are encouraged to review this list for possible evidence-based interventions and strategies to use in the proposed programs or select an evidence-based intervention and/or strategy already shown to have a significant impact on reducing student learning loss. </a:t>
            </a:r>
          </a:p>
        </p:txBody>
      </p:sp>
      <p:sp>
        <p:nvSpPr>
          <p:cNvPr id="4" name="Slide Number Placeholder 3"/>
          <p:cNvSpPr>
            <a:spLocks noGrp="1"/>
          </p:cNvSpPr>
          <p:nvPr>
            <p:ph type="sldNum" sz="quarter" idx="10"/>
          </p:nvPr>
        </p:nvSpPr>
        <p:spPr/>
        <p:txBody>
          <a:bodyPr/>
          <a:lstStyle/>
          <a:p>
            <a:fld id="{BF8D6509-F30D-420A-A431-3E288F5610D5}" type="slidenum">
              <a:rPr lang="en-US" smtClean="0"/>
              <a:t>16</a:t>
            </a:fld>
            <a:endParaRPr lang="en-US" dirty="0"/>
          </a:p>
        </p:txBody>
      </p:sp>
    </p:spTree>
    <p:extLst>
      <p:ext uri="{BB962C8B-B14F-4D97-AF65-F5344CB8AC3E}">
        <p14:creationId xmlns:p14="http://schemas.microsoft.com/office/powerpoint/2010/main" val="6735971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Interventions supported by higher levels of evidence, specifically strong evidence or moderate evidence, are more likely to improve student outcomes because they have been proven to be effective.  READ SLIDE  </a:t>
            </a:r>
          </a:p>
          <a:p>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17</a:t>
            </a:fld>
            <a:endParaRPr lang="en-US" dirty="0"/>
          </a:p>
        </p:txBody>
      </p:sp>
    </p:spTree>
    <p:extLst>
      <p:ext uri="{BB962C8B-B14F-4D97-AF65-F5344CB8AC3E}">
        <p14:creationId xmlns:p14="http://schemas.microsoft.com/office/powerpoint/2010/main" val="27570758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strong evidence or moderate evidence is not available, promising evidence may suggest that an intervention is worth exploring.  Interventions with little to no evidence should at least demonstrate a rationale for how they will achieve their intended goals and be examined to understand how they are working.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relevance of the evidence, especially to the student subgroups (economically disadvantaged, English learners, students with disabilities, and homeless students) and targeted grade-levels (e.g., elementary school, middle school, etc.), assists in determining how well an evidence-based intervention will work in a particular context related to identified students’ needs.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 SLIDE</a:t>
            </a:r>
          </a:p>
          <a:p>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18</a:t>
            </a:fld>
            <a:endParaRPr lang="en-US" dirty="0"/>
          </a:p>
        </p:txBody>
      </p:sp>
    </p:spTree>
    <p:extLst>
      <p:ext uri="{BB962C8B-B14F-4D97-AF65-F5344CB8AC3E}">
        <p14:creationId xmlns:p14="http://schemas.microsoft.com/office/powerpoint/2010/main" val="22417340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Some questions to consider about the relevance of the evidence include, but are not limited to: READ SLIDE</a:t>
            </a:r>
          </a:p>
          <a:p>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19</a:t>
            </a:fld>
            <a:endParaRPr lang="en-US" dirty="0"/>
          </a:p>
        </p:txBody>
      </p:sp>
    </p:spTree>
    <p:extLst>
      <p:ext uri="{BB962C8B-B14F-4D97-AF65-F5344CB8AC3E}">
        <p14:creationId xmlns:p14="http://schemas.microsoft.com/office/powerpoint/2010/main" val="9753307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Local capacity also helps predict the success of an intervention.  Consequently, available funding, staff resources, staff skills, and support for interventions should be considered when selecting an evidence-based intervention.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Some questions to consider about local capacity include, but are not limited to: READ SLIDE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p>
          <a:p>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20</a:t>
            </a:fld>
            <a:endParaRPr lang="en-US" dirty="0"/>
          </a:p>
        </p:txBody>
      </p:sp>
    </p:spTree>
    <p:extLst>
      <p:ext uri="{BB962C8B-B14F-4D97-AF65-F5344CB8AC3E}">
        <p14:creationId xmlns:p14="http://schemas.microsoft.com/office/powerpoint/2010/main" val="3828914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few reminders for today’s presentation:</a:t>
            </a:r>
          </a:p>
          <a:p>
            <a:r>
              <a:rPr lang="en-US" dirty="0"/>
              <a:t>-All participants are muted.</a:t>
            </a:r>
          </a:p>
          <a:p>
            <a:r>
              <a:rPr lang="en-US" dirty="0"/>
              <a:t>-In order to maximize our time please submit your questions via the chat box during the webinar and we will attempt to respond to those we can immediately respond to during and at the end of the presentation.</a:t>
            </a:r>
          </a:p>
          <a:p>
            <a:pPr>
              <a:lnSpc>
                <a:spcPct val="100000"/>
              </a:lnSpc>
              <a:spcBef>
                <a:spcPts val="0"/>
              </a:spcBef>
            </a:pPr>
            <a:r>
              <a:rPr lang="en-US" dirty="0"/>
              <a:t>-Additionally, </a:t>
            </a:r>
            <a:r>
              <a:rPr lang="en-US" sz="1200" dirty="0">
                <a:latin typeface="Calibri" panose="020F0502020204030204" pitchFamily="34" charset="0"/>
                <a:cs typeface="Calibri" panose="020F0502020204030204" pitchFamily="34" charset="0"/>
              </a:rPr>
              <a:t>the presentation, along with responses to questions received via email and those received during the presentation today will be posted to the  Office of Grants Management (OGM) website on or before Tuesday, December 22, 2020.</a:t>
            </a:r>
          </a:p>
          <a:p>
            <a:endParaRPr lang="en-US" dirty="0"/>
          </a:p>
          <a:p>
            <a:r>
              <a:rPr lang="en-US" dirty="0"/>
              <a:t>Please note that this is a competitive grant opportunity; consequently, we are unable to answer any individual questions received regarding your specific design of the program.</a:t>
            </a:r>
          </a:p>
        </p:txBody>
      </p:sp>
      <p:sp>
        <p:nvSpPr>
          <p:cNvPr id="4" name="Slide Number Placeholder 3"/>
          <p:cNvSpPr>
            <a:spLocks noGrp="1"/>
          </p:cNvSpPr>
          <p:nvPr>
            <p:ph type="sldNum" sz="quarter" idx="10"/>
          </p:nvPr>
        </p:nvSpPr>
        <p:spPr/>
        <p:txBody>
          <a:bodyPr/>
          <a:lstStyle/>
          <a:p>
            <a:fld id="{BF8D6509-F30D-420A-A431-3E288F5610D5}" type="slidenum">
              <a:rPr lang="en-US" smtClean="0"/>
              <a:t>2</a:t>
            </a:fld>
            <a:endParaRPr lang="en-US" dirty="0"/>
          </a:p>
        </p:txBody>
      </p:sp>
    </p:spTree>
    <p:extLst>
      <p:ext uri="{BB962C8B-B14F-4D97-AF65-F5344CB8AC3E}">
        <p14:creationId xmlns:p14="http://schemas.microsoft.com/office/powerpoint/2010/main" val="35105808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NJDOE has established the following performance measures for the ASLL grant program.  Proposed project-specific performance measures and performance targets must align with the objectives of the proposed project – READ SLIDE</a:t>
            </a:r>
          </a:p>
          <a:p>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21</a:t>
            </a:fld>
            <a:endParaRPr lang="en-US" dirty="0"/>
          </a:p>
        </p:txBody>
      </p:sp>
    </p:spTree>
    <p:extLst>
      <p:ext uri="{BB962C8B-B14F-4D97-AF65-F5344CB8AC3E}">
        <p14:creationId xmlns:p14="http://schemas.microsoft.com/office/powerpoint/2010/main" val="37656329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solidFill>
                  <a:srgbClr val="FF0000"/>
                </a:solidFill>
              </a:rPr>
              <a:t>The </a:t>
            </a:r>
            <a:r>
              <a:rPr lang="en-US" altLang="en-US" b="1" dirty="0">
                <a:solidFill>
                  <a:srgbClr val="FF0000"/>
                </a:solidFill>
              </a:rPr>
              <a:t>Project Abstract </a:t>
            </a:r>
            <a:r>
              <a:rPr lang="en-US" altLang="en-US" dirty="0">
                <a:solidFill>
                  <a:srgbClr val="FF0000"/>
                </a:solidFill>
              </a:rPr>
              <a:t>is a 200-word summary of the proposed project’s need, purpose, and projected outcomes. </a:t>
            </a:r>
            <a:r>
              <a:rPr lang="en-US" sz="1200" kern="1200" dirty="0">
                <a:solidFill>
                  <a:srgbClr val="FF0000"/>
                </a:solidFill>
                <a:effectLst/>
                <a:latin typeface="+mn-lt"/>
                <a:ea typeface="+mn-ea"/>
                <a:cs typeface="+mn-cs"/>
              </a:rPr>
              <a:t>The proposed project and outcomes must cover the full, grant period. Do not include information in the abstract that is not supported elsewhere in the application.  </a:t>
            </a:r>
          </a:p>
          <a:p>
            <a:endParaRPr lang="en-US" altLang="en-US" dirty="0">
              <a:solidFill>
                <a:srgbClr val="FF0000"/>
              </a:solidFill>
            </a:endParaRPr>
          </a:p>
          <a:p>
            <a:endParaRPr lang="en-US" altLang="en-US" dirty="0">
              <a:solidFill>
                <a:srgbClr val="FF0000"/>
              </a:solidFill>
            </a:endParaRPr>
          </a:p>
          <a:p>
            <a:r>
              <a:rPr lang="en-US" altLang="en-US" dirty="0">
                <a:solidFill>
                  <a:srgbClr val="FF0000"/>
                </a:solidFill>
              </a:rPr>
              <a:t>The Abstract includes:</a:t>
            </a:r>
          </a:p>
          <a:p>
            <a:pPr>
              <a:buFontTx/>
              <a:buChar char="•"/>
            </a:pPr>
            <a:r>
              <a:rPr lang="en-US" altLang="en-US" dirty="0">
                <a:solidFill>
                  <a:srgbClr val="FF0000"/>
                </a:solidFill>
              </a:rPr>
              <a:t> Statement of Need</a:t>
            </a:r>
          </a:p>
          <a:p>
            <a:pPr>
              <a:buFontTx/>
              <a:buChar char="•"/>
            </a:pPr>
            <a:r>
              <a:rPr lang="en-US" altLang="en-US" dirty="0">
                <a:solidFill>
                  <a:srgbClr val="FF0000"/>
                </a:solidFill>
              </a:rPr>
              <a:t> Project Description</a:t>
            </a:r>
          </a:p>
          <a:p>
            <a:pPr>
              <a:buFontTx/>
              <a:buChar char="•"/>
            </a:pPr>
            <a:r>
              <a:rPr lang="en-US" altLang="en-US" dirty="0">
                <a:solidFill>
                  <a:srgbClr val="FF0000"/>
                </a:solidFill>
              </a:rPr>
              <a:t> Goals and Objectives</a:t>
            </a:r>
          </a:p>
          <a:p>
            <a:pPr>
              <a:buFontTx/>
              <a:buChar char="•"/>
            </a:pPr>
            <a:r>
              <a:rPr lang="en-US" altLang="en-US" dirty="0">
                <a:solidFill>
                  <a:srgbClr val="FF0000"/>
                </a:solidFill>
              </a:rPr>
              <a:t> Project Activity Plan</a:t>
            </a:r>
          </a:p>
          <a:p>
            <a:pPr>
              <a:buFontTx/>
              <a:buChar char="•"/>
            </a:pPr>
            <a:r>
              <a:rPr lang="en-US" altLang="en-US" dirty="0">
                <a:solidFill>
                  <a:srgbClr val="FF0000"/>
                </a:solidFill>
              </a:rPr>
              <a:t> Organizational Commitment and Capacity</a:t>
            </a:r>
          </a:p>
          <a:p>
            <a:pPr>
              <a:buFontTx/>
              <a:buChar char="•"/>
            </a:pPr>
            <a:r>
              <a:rPr lang="en-US" altLang="en-US" dirty="0">
                <a:solidFill>
                  <a:srgbClr val="FF0000"/>
                </a:solidFill>
              </a:rPr>
              <a:t> Budget Design Considerations</a:t>
            </a:r>
          </a:p>
          <a:p>
            <a:endParaRPr lang="en-US" alt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rPr>
              <a:t>  </a:t>
            </a:r>
          </a:p>
          <a:p>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22</a:t>
            </a:fld>
            <a:endParaRPr lang="en-US" dirty="0"/>
          </a:p>
        </p:txBody>
      </p:sp>
    </p:spTree>
    <p:extLst>
      <p:ext uri="{BB962C8B-B14F-4D97-AF65-F5344CB8AC3E}">
        <p14:creationId xmlns:p14="http://schemas.microsoft.com/office/powerpoint/2010/main" val="39033000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The </a:t>
            </a:r>
            <a:r>
              <a:rPr lang="en-US" altLang="en-US" b="1" dirty="0"/>
              <a:t>Statement of Need </a:t>
            </a:r>
            <a:r>
              <a:rPr lang="en-US" altLang="en-US" dirty="0"/>
              <a:t>identifies the local conditions and/or needs that justify the project proposed in the application.  A “need” in this context is defined as the difference between the current status and the outcomes and/or standard(s) the school would like to achieve.  </a:t>
            </a:r>
          </a:p>
          <a:p>
            <a:endParaRPr lang="en-US" altLang="en-US" dirty="0"/>
          </a:p>
          <a:p>
            <a:r>
              <a:rPr lang="en-US" sz="1200" b="0" i="0" u="none" strike="noStrike" kern="1200" baseline="0" dirty="0">
                <a:solidFill>
                  <a:schemeClr val="tx1"/>
                </a:solidFill>
                <a:latin typeface="+mn-lt"/>
                <a:ea typeface="+mn-ea"/>
                <a:cs typeface="+mn-cs"/>
              </a:rPr>
              <a:t>The Statement of Need is 800-1,000 words to describe the programming that will take place to reduce student learning loss caused by COVIDE-19.  Applicants must use data to identify the needs of the schools, student grade levels, and student subgroup(s) that will be addressed, including root causes..</a:t>
            </a:r>
          </a:p>
          <a:p>
            <a:r>
              <a:rPr lang="en-US" altLang="en-US" dirty="0"/>
              <a:t>Provide documentation to substantiate the stated conditions and/or needs.  Documentation may include, but is not limited to, demographics, test data, descriptions of target population(s), student data, personnel data, articulation agreement data, and research.</a:t>
            </a:r>
          </a:p>
          <a:p>
            <a:endParaRPr lang="en-US" altLang="en-US" dirty="0"/>
          </a:p>
          <a:p>
            <a:r>
              <a:rPr lang="en-US" altLang="en-US" dirty="0"/>
              <a:t>Do not attempt to address situations that are beyond the scope of the grant program.  </a:t>
            </a:r>
          </a:p>
          <a:p>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23</a:t>
            </a:fld>
            <a:endParaRPr lang="en-US" dirty="0"/>
          </a:p>
        </p:txBody>
      </p:sp>
    </p:spTree>
    <p:extLst>
      <p:ext uri="{BB962C8B-B14F-4D97-AF65-F5344CB8AC3E}">
        <p14:creationId xmlns:p14="http://schemas.microsoft.com/office/powerpoint/2010/main" val="32505394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 SLIDE</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p>
          <a:p>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24</a:t>
            </a:fld>
            <a:endParaRPr lang="en-US" dirty="0"/>
          </a:p>
        </p:txBody>
      </p:sp>
    </p:spTree>
    <p:extLst>
      <p:ext uri="{BB962C8B-B14F-4D97-AF65-F5344CB8AC3E}">
        <p14:creationId xmlns:p14="http://schemas.microsoft.com/office/powerpoint/2010/main" val="15119514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Applicants must provide specific information regarding: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 The data that must be analyzed: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All applicable student subgroups (economically disadvantaged, Els, students with disabilities, homeless students, etc.);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Targeted grade-levels; and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Content area(s) of the project (mathematics, ELA, and/or social-emotional learning)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25</a:t>
            </a:fld>
            <a:endParaRPr lang="en-US" dirty="0"/>
          </a:p>
        </p:txBody>
      </p:sp>
    </p:spTree>
    <p:extLst>
      <p:ext uri="{BB962C8B-B14F-4D97-AF65-F5344CB8AC3E}">
        <p14:creationId xmlns:p14="http://schemas.microsoft.com/office/powerpoint/2010/main" val="5807702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Applicants also must: READ SLIDE</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DETAIL THE REASONS - </a:t>
            </a:r>
            <a:r>
              <a:rPr lang="en-US" sz="1200" dirty="0"/>
              <a:t>Include the research the district/school did to identify and design the best approach to serve the target schools, targeted grade levels, and/or student subgroups, as well as to address identification of the needs to be addressed through the proposed program(s) or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2</a:t>
            </a:r>
            <a:r>
              <a:rPr lang="en-US" sz="1200" baseline="30000" dirty="0"/>
              <a:t>nd</a:t>
            </a:r>
            <a:r>
              <a:rPr lang="en-US" sz="1200" dirty="0"/>
              <a:t> Bullet - </a:t>
            </a:r>
            <a:r>
              <a:rPr lang="en-US" dirty="0"/>
              <a:t>Describe how the implemented evidence-based interventions will focus on nurturing the whole child and embed social-emotional competencies in the project – including projects designed to address mathematics and/or ELA instruction – to ensure all students have access to the conditions and resources that enhance learning and development.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26</a:t>
            </a:fld>
            <a:endParaRPr lang="en-US" dirty="0"/>
          </a:p>
        </p:txBody>
      </p:sp>
    </p:spTree>
    <p:extLst>
      <p:ext uri="{BB962C8B-B14F-4D97-AF65-F5344CB8AC3E}">
        <p14:creationId xmlns:p14="http://schemas.microsoft.com/office/powerpoint/2010/main" val="29120783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Each goal must have corresponding objectives that are:</a:t>
            </a:r>
          </a:p>
          <a:p>
            <a:pPr marL="233309" indent="-233309">
              <a:buFont typeface="+mj-lt"/>
              <a:buAutoNum type="arabicPeriod"/>
              <a:defRPr/>
            </a:pPr>
            <a:r>
              <a:rPr lang="en-US" dirty="0"/>
              <a:t>Relevant to the selected goal;</a:t>
            </a:r>
          </a:p>
          <a:p>
            <a:pPr marL="233309" indent="-233309">
              <a:buFont typeface="+mj-lt"/>
              <a:buAutoNum type="arabicPeriod"/>
              <a:defRPr/>
            </a:pPr>
            <a:r>
              <a:rPr lang="en-US" dirty="0"/>
              <a:t>Applicable to grant-funded activities;</a:t>
            </a:r>
          </a:p>
          <a:p>
            <a:pPr marL="233309" indent="-233309">
              <a:buFont typeface="+mj-lt"/>
              <a:buAutoNum type="arabicPeriod"/>
              <a:defRPr/>
            </a:pPr>
            <a:r>
              <a:rPr lang="en-US" dirty="0"/>
              <a:t>Clearly written; and</a:t>
            </a:r>
          </a:p>
          <a:p>
            <a:pPr marL="233309" indent="-233309">
              <a:buFont typeface="+mj-lt"/>
              <a:buAutoNum type="arabicPeriod"/>
              <a:defRPr/>
            </a:pPr>
            <a:r>
              <a:rPr lang="en-US" dirty="0"/>
              <a:t>Measurable.</a:t>
            </a:r>
          </a:p>
          <a:p>
            <a:r>
              <a:rPr lang="en-US" sz="3200" dirty="0">
                <a:latin typeface="Calibri" panose="020F0502020204030204" pitchFamily="34" charset="0"/>
                <a:cs typeface="Calibri" panose="020F0502020204030204" pitchFamily="34" charset="0"/>
              </a:rPr>
              <a:t>One or more SMART goals for each selected  </a:t>
            </a:r>
          </a:p>
          <a:p>
            <a:pPr marL="0" indent="0">
              <a:buNone/>
            </a:pPr>
            <a:r>
              <a:rPr lang="en-US" sz="3200" dirty="0">
                <a:latin typeface="Calibri" panose="020F0502020204030204" pitchFamily="34" charset="0"/>
                <a:cs typeface="Calibri" panose="020F0502020204030204" pitchFamily="34" charset="0"/>
              </a:rPr>
              <a:t>   area of focus, as follows: </a:t>
            </a:r>
          </a:p>
          <a:p>
            <a:pPr lvl="1"/>
            <a:r>
              <a:rPr lang="en-US" sz="3200" dirty="0">
                <a:latin typeface="Calibri" panose="020F0502020204030204" pitchFamily="34" charset="0"/>
                <a:cs typeface="Calibri" panose="020F0502020204030204" pitchFamily="34" charset="0"/>
              </a:rPr>
              <a:t>English Language Arts Literacy; </a:t>
            </a:r>
          </a:p>
          <a:p>
            <a:pPr lvl="1"/>
            <a:r>
              <a:rPr lang="en-US" sz="3200" dirty="0">
                <a:latin typeface="Calibri" panose="020F0502020204030204" pitchFamily="34" charset="0"/>
                <a:cs typeface="Calibri" panose="020F0502020204030204" pitchFamily="34" charset="0"/>
              </a:rPr>
              <a:t>Mathematics; or</a:t>
            </a:r>
          </a:p>
          <a:p>
            <a:pPr lvl="1"/>
            <a:r>
              <a:rPr lang="en-US" sz="3200" dirty="0">
                <a:latin typeface="Calibri" panose="020F0502020204030204" pitchFamily="34" charset="0"/>
                <a:cs typeface="Calibri" panose="020F0502020204030204" pitchFamily="34" charset="0"/>
              </a:rPr>
              <a:t>Social-Emotional Learning. </a:t>
            </a:r>
          </a:p>
          <a:p>
            <a:pPr marL="233309" indent="-233309">
              <a:defRPr/>
            </a:pPr>
            <a:endParaRPr lang="en-US" dirty="0"/>
          </a:p>
          <a:p>
            <a:pPr marL="233309" indent="-233309">
              <a:defRPr/>
            </a:pPr>
            <a:r>
              <a:rPr lang="en-US" dirty="0"/>
              <a:t>Objectives must clearly illustrate the plan to achieve the specific goal(s). They must be achievable and realistic, while identifying the who, what, and when of the proposed project.</a:t>
            </a:r>
          </a:p>
          <a:p>
            <a:pPr marL="233309" indent="-233309">
              <a:defRPr/>
            </a:pPr>
            <a:endParaRPr lang="en-US" dirty="0"/>
          </a:p>
          <a:p>
            <a:pPr marL="233309" indent="-233309">
              <a:defRPr/>
            </a:pPr>
            <a:r>
              <a:rPr lang="en-US" dirty="0"/>
              <a:t>Objectives must be results-oriented, and clearly identify the project’s intended outcomes.  They must contain quantitative information, benchmark(s), and a description of how progress will be measured and evaluated.  </a:t>
            </a:r>
          </a:p>
          <a:p>
            <a:pPr marL="233309" indent="-233309">
              <a:defRPr/>
            </a:pPr>
            <a:r>
              <a:rPr lang="en-US" dirty="0"/>
              <a:t>Objectives must link directly to individual stated needs and provide a time frame for completion. </a:t>
            </a:r>
          </a:p>
          <a:p>
            <a:pPr marL="233309" indent="-233309">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p>
          <a:p>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27</a:t>
            </a:fld>
            <a:endParaRPr lang="en-US" dirty="0"/>
          </a:p>
        </p:txBody>
      </p:sp>
    </p:spTree>
    <p:extLst>
      <p:ext uri="{BB962C8B-B14F-4D97-AF65-F5344CB8AC3E}">
        <p14:creationId xmlns:p14="http://schemas.microsoft.com/office/powerpoint/2010/main" val="25403958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The Project Activity Plan follow s the goals and objectives listed in the previous section.  </a:t>
            </a:r>
            <a:r>
              <a:rPr lang="en-US" altLang="en-US" b="1" dirty="0"/>
              <a:t>The Activity Plan is for the grant period of April 1, 2021 – August 31, 2022</a:t>
            </a:r>
            <a:r>
              <a:rPr lang="en-US" altLang="en-US" dirty="0"/>
              <a:t>.  </a:t>
            </a:r>
          </a:p>
          <a:p>
            <a:endParaRPr lang="en-US" altLang="en-US" dirty="0"/>
          </a:p>
          <a:p>
            <a:r>
              <a:rPr lang="en-US" altLang="en-US" dirty="0"/>
              <a:t>Activities represent the necessary steps to achieve each identified objective, as well as serve as the basis for the individual expenditures that are being proposed in the budget.  </a:t>
            </a:r>
          </a:p>
          <a:p>
            <a:endParaRPr lang="en-US" altLang="en-US" dirty="0"/>
          </a:p>
          <a:p>
            <a:r>
              <a:rPr lang="en-US" altLang="en-US" dirty="0"/>
              <a:t>Review the Goals &amp; Objectives when constructing the Project Activity Plan to ensure that appropriate links have been established between the goals &amp; objectives and the activities.  Ensure project evaluation activities also are included in the development of the Project Activity Plan.  </a:t>
            </a:r>
          </a:p>
          <a:p>
            <a:endParaRPr lang="en-US" altLang="en-US" dirty="0"/>
          </a:p>
          <a:p>
            <a:r>
              <a:rPr lang="en-US" altLang="en-US" dirty="0"/>
              <a:t>Applicants must:</a:t>
            </a:r>
          </a:p>
          <a:p>
            <a:pPr>
              <a:buFontTx/>
              <a:buChar char="•"/>
            </a:pPr>
            <a:r>
              <a:rPr lang="en-US" altLang="en-US" dirty="0"/>
              <a:t> State the relevant objective in full in the space provided.  Number the Goal 1 and each objective 1.1; 1.2; 1.3; etc.</a:t>
            </a:r>
          </a:p>
          <a:p>
            <a:pPr>
              <a:buFontTx/>
              <a:buChar char="•"/>
            </a:pPr>
            <a:r>
              <a:rPr lang="en-US" altLang="en-US" dirty="0"/>
              <a:t> Describe all tasks &amp; activities planned for the accomplishment of each goal and objective.</a:t>
            </a:r>
          </a:p>
          <a:p>
            <a:pPr>
              <a:buFontTx/>
              <a:buChar char="•"/>
            </a:pPr>
            <a:r>
              <a:rPr lang="en-US" altLang="en-US" dirty="0"/>
              <a:t> List all activities in chronological order.</a:t>
            </a:r>
          </a:p>
          <a:p>
            <a:pPr>
              <a:buFontTx/>
              <a:buChar char="•"/>
            </a:pPr>
            <a:r>
              <a:rPr lang="en-US" altLang="en-US" dirty="0"/>
              <a:t> Space the activities appropriately across all report periods of the grant project.</a:t>
            </a:r>
          </a:p>
          <a:p>
            <a:r>
              <a:rPr lang="en-US" altLang="en-US" dirty="0"/>
              <a:t> </a:t>
            </a:r>
          </a:p>
          <a:p>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28</a:t>
            </a:fld>
            <a:endParaRPr lang="en-US" dirty="0"/>
          </a:p>
        </p:txBody>
      </p:sp>
    </p:spTree>
    <p:extLst>
      <p:ext uri="{BB962C8B-B14F-4D97-AF65-F5344CB8AC3E}">
        <p14:creationId xmlns:p14="http://schemas.microsoft.com/office/powerpoint/2010/main" val="11203538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863">
              <a:buFontTx/>
              <a:buChar char="•"/>
            </a:pPr>
            <a:r>
              <a:rPr lang="en-US" altLang="en-US" dirty="0"/>
              <a:t>List the documentation that tracks the progress and confirms the completion of each activity, such as agenda, minutes, curriculum, etc. </a:t>
            </a:r>
          </a:p>
          <a:p>
            <a:pPr defTabSz="931863"/>
            <a:endParaRPr lang="en-US" altLang="en-US" dirty="0"/>
          </a:p>
          <a:p>
            <a:pPr defTabSz="931863">
              <a:buFontTx/>
              <a:buChar char="•"/>
            </a:pPr>
            <a:r>
              <a:rPr lang="en-US" altLang="en-US" dirty="0"/>
              <a:t> In the Report Period Column on the Project Activity Plan, indicate with a checkmark the period in which the activity will be implemented (if the activity is ongoing or recurring, place a checkmark in the boxes under each period in which the activity will take place).</a:t>
            </a:r>
          </a:p>
          <a:p>
            <a:pPr defTabSz="931863"/>
            <a:endParaRPr lang="en-US" altLang="en-US" dirty="0"/>
          </a:p>
          <a:p>
            <a:pPr defTabSz="931863">
              <a:buFontTx/>
              <a:buChar char="•"/>
            </a:pPr>
            <a:r>
              <a:rPr lang="en-US" altLang="en-US" dirty="0"/>
              <a:t> Identify staff directly responsible for the implementation of the activity.  If the individual conducting the activity is not referenced appropriately on the Project Activity Plan, it may not be possible to determine an allocation of the required costs, and costs may be disallowed.</a:t>
            </a:r>
          </a:p>
          <a:p>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29</a:t>
            </a:fld>
            <a:endParaRPr lang="en-US" dirty="0"/>
          </a:p>
        </p:txBody>
      </p:sp>
    </p:spTree>
    <p:extLst>
      <p:ext uri="{BB962C8B-B14F-4D97-AF65-F5344CB8AC3E}">
        <p14:creationId xmlns:p14="http://schemas.microsoft.com/office/powerpoint/2010/main" val="25137199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Applicant must address:</a:t>
            </a:r>
          </a:p>
          <a:p>
            <a:pPr>
              <a:buFont typeface="Arial" pitchFamily="34" charset="0"/>
              <a:buChar char="•"/>
              <a:defRPr/>
            </a:pPr>
            <a:r>
              <a:rPr lang="en-US" dirty="0"/>
              <a:t> Reason(s) proposed project is important to the applicant.</a:t>
            </a:r>
          </a:p>
          <a:p>
            <a:pPr>
              <a:buFont typeface="Arial" pitchFamily="34" charset="0"/>
              <a:buChar char="•"/>
              <a:defRPr/>
            </a:pPr>
            <a:r>
              <a:rPr lang="en-US" dirty="0"/>
              <a:t> Applicant’s commitment to addressing the conditions and/or needs identified in the Statement of Need, including the organizational support that exists for implementing the proposed project.</a:t>
            </a:r>
          </a:p>
          <a:p>
            <a:pPr>
              <a:buFont typeface="Arial" pitchFamily="34" charset="0"/>
              <a:buChar char="•"/>
              <a:defRPr/>
            </a:pPr>
            <a:r>
              <a:rPr lang="en-US" dirty="0"/>
              <a:t> Mechanisms in which the applicant will ensure proposed project will be successful, based on the applicant’s implementation of similar projects.</a:t>
            </a:r>
          </a:p>
          <a:p>
            <a:pPr>
              <a:buFont typeface="Arial" pitchFamily="34" charset="0"/>
              <a:buNone/>
              <a:defRPr/>
            </a:pPr>
            <a:endParaRPr lang="en-US" dirty="0"/>
          </a:p>
          <a:p>
            <a:pPr>
              <a:buFont typeface="Arial" pitchFamily="34" charset="0"/>
              <a:buNone/>
              <a:defRPr/>
            </a:pPr>
            <a:r>
              <a:rPr lang="en-US" dirty="0"/>
              <a:t>The applicant must demonstrate successful organizational commitment and capacity by describing the institutional assets needed to implement successful projects:</a:t>
            </a:r>
          </a:p>
          <a:p>
            <a:r>
              <a:rPr lang="en-US" dirty="0"/>
              <a:t> Performance History - </a:t>
            </a:r>
            <a:r>
              <a:rPr lang="en-US" sz="1200" b="0" i="0" u="none" strike="noStrike" kern="1200" baseline="0" dirty="0">
                <a:solidFill>
                  <a:schemeClr val="tx1"/>
                </a:solidFill>
                <a:latin typeface="+mn-lt"/>
                <a:ea typeface="+mn-ea"/>
                <a:cs typeface="+mn-cs"/>
              </a:rPr>
              <a:t>Describe how previous experience(s) implementing Math, ELA, SEL instructional strategies or interventions will be used to support successful implementation of the proposed program(s) or service(s).</a:t>
            </a:r>
          </a:p>
          <a:p>
            <a:pPr>
              <a:buFont typeface="Arial" pitchFamily="34" charset="0"/>
              <a:buChar char="•"/>
              <a:defRPr/>
            </a:pPr>
            <a:endParaRPr lang="en-US" dirty="0"/>
          </a:p>
          <a:p>
            <a:pPr marL="0" indent="0">
              <a:buFont typeface="Arial" panose="020B0604020202020204" pitchFamily="34" charset="0"/>
              <a:buNone/>
            </a:pPr>
            <a:r>
              <a:rPr lang="en-US" sz="1200" b="0" i="0" u="none" strike="noStrike" kern="1200" baseline="0" dirty="0">
                <a:solidFill>
                  <a:schemeClr val="tx1"/>
                </a:solidFill>
                <a:latin typeface="+mn-lt"/>
                <a:ea typeface="+mn-ea"/>
                <a:cs typeface="+mn-cs"/>
              </a:rPr>
              <a:t>  Fit &amp; Usability – READ SLIDE</a:t>
            </a:r>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30</a:t>
            </a:fld>
            <a:endParaRPr lang="en-US" dirty="0"/>
          </a:p>
        </p:txBody>
      </p:sp>
    </p:spTree>
    <p:extLst>
      <p:ext uri="{BB962C8B-B14F-4D97-AF65-F5344CB8AC3E}">
        <p14:creationId xmlns:p14="http://schemas.microsoft.com/office/powerpoint/2010/main" val="3760672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take a moment to review the agenda </a:t>
            </a:r>
          </a:p>
        </p:txBody>
      </p:sp>
      <p:sp>
        <p:nvSpPr>
          <p:cNvPr id="4" name="Slide Number Placeholder 3"/>
          <p:cNvSpPr>
            <a:spLocks noGrp="1"/>
          </p:cNvSpPr>
          <p:nvPr>
            <p:ph type="sldNum" sz="quarter" idx="5"/>
          </p:nvPr>
        </p:nvSpPr>
        <p:spPr/>
        <p:txBody>
          <a:bodyPr/>
          <a:lstStyle/>
          <a:p>
            <a:fld id="{342F9C00-C3AD-4B5B-86EA-23210B949D61}" type="slidenum">
              <a:rPr lang="en-US" smtClean="0"/>
              <a:t>3</a:t>
            </a:fld>
            <a:endParaRPr lang="en-US" dirty="0"/>
          </a:p>
        </p:txBody>
      </p:sp>
    </p:spTree>
    <p:extLst>
      <p:ext uri="{BB962C8B-B14F-4D97-AF65-F5344CB8AC3E}">
        <p14:creationId xmlns:p14="http://schemas.microsoft.com/office/powerpoint/2010/main" val="15909944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READ SLIDE</a:t>
            </a:r>
          </a:p>
          <a:p>
            <a:pPr marL="171450" indent="-171450">
              <a:buFont typeface="Arial" panose="020B0604020202020204" pitchFamily="34" charset="0"/>
              <a:buChar char="•"/>
            </a:pPr>
            <a:r>
              <a:rPr lang="en-US" dirty="0"/>
              <a:t>Capacity to Implement</a:t>
            </a:r>
          </a:p>
          <a:p>
            <a:pPr>
              <a:buFont typeface="Arial" pitchFamily="34" charset="0"/>
              <a:buChar char="•"/>
              <a:defRPr/>
            </a:pPr>
            <a:r>
              <a:rPr lang="en-US" dirty="0"/>
              <a:t>    Sustainability</a:t>
            </a:r>
          </a:p>
        </p:txBody>
      </p:sp>
      <p:sp>
        <p:nvSpPr>
          <p:cNvPr id="4" name="Slide Number Placeholder 3"/>
          <p:cNvSpPr>
            <a:spLocks noGrp="1"/>
          </p:cNvSpPr>
          <p:nvPr>
            <p:ph type="sldNum" sz="quarter" idx="10"/>
          </p:nvPr>
        </p:nvSpPr>
        <p:spPr/>
        <p:txBody>
          <a:bodyPr/>
          <a:lstStyle/>
          <a:p>
            <a:fld id="{BF8D6509-F30D-420A-A431-3E288F5610D5}" type="slidenum">
              <a:rPr lang="en-US" smtClean="0"/>
              <a:t>31</a:t>
            </a:fld>
            <a:endParaRPr lang="en-US" dirty="0"/>
          </a:p>
        </p:txBody>
      </p:sp>
    </p:spTree>
    <p:extLst>
      <p:ext uri="{BB962C8B-B14F-4D97-AF65-F5344CB8AC3E}">
        <p14:creationId xmlns:p14="http://schemas.microsoft.com/office/powerpoint/2010/main" val="29040771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Applicants also must include a plan to evaluate the project’s success in achieving its goals and objectives.  Indicators of success must be established for each project objective.  In constructing the indicators, describe the methods that will be used to evaluate the progress toward achievement of the goals and objectives, as well as the overall grant project outcomes.  </a:t>
            </a:r>
          </a:p>
          <a:p>
            <a:pPr>
              <a:defRPr/>
            </a:pPr>
            <a:endParaRPr lang="en-US" dirty="0"/>
          </a:p>
          <a:p>
            <a:pPr>
              <a:defRPr/>
            </a:pPr>
            <a:r>
              <a:rPr lang="en-US" dirty="0"/>
              <a:t>In addition, as part of the indicators, a description needs to be provided on the measures and instruments to be used, the individuals responsible for developing and conducting the evaluation, and how results will be used to improve project outcomes.  Well-constructed indicators of success will help establish a clear understanding of responsibilities and a system of accountability for the project.  They also will help to determine whether to refine an aspect of the project to ensure overall success.  </a:t>
            </a:r>
          </a:p>
        </p:txBody>
      </p:sp>
      <p:sp>
        <p:nvSpPr>
          <p:cNvPr id="4" name="Slide Number Placeholder 3"/>
          <p:cNvSpPr>
            <a:spLocks noGrp="1"/>
          </p:cNvSpPr>
          <p:nvPr>
            <p:ph type="sldNum" sz="quarter" idx="10"/>
          </p:nvPr>
        </p:nvSpPr>
        <p:spPr/>
        <p:txBody>
          <a:bodyPr/>
          <a:lstStyle/>
          <a:p>
            <a:fld id="{BF8D6509-F30D-420A-A431-3E288F5610D5}" type="slidenum">
              <a:rPr lang="en-US" smtClean="0"/>
              <a:t>32</a:t>
            </a:fld>
            <a:endParaRPr lang="en-US" dirty="0"/>
          </a:p>
        </p:txBody>
      </p:sp>
    </p:spTree>
    <p:extLst>
      <p:ext uri="{BB962C8B-B14F-4D97-AF65-F5344CB8AC3E}">
        <p14:creationId xmlns:p14="http://schemas.microsoft.com/office/powerpoint/2010/main" val="168885250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When constructing this section of the grant, applicants must:</a:t>
            </a:r>
          </a:p>
          <a:p>
            <a:pPr>
              <a:defRPr/>
            </a:pPr>
            <a:endParaRPr lang="en-US" dirty="0"/>
          </a:p>
          <a:p>
            <a:pPr>
              <a:buFont typeface="Arial" pitchFamily="34" charset="0"/>
              <a:buChar char="•"/>
              <a:defRPr/>
            </a:pPr>
            <a:r>
              <a:rPr lang="en-US" dirty="0"/>
              <a:t>Review the Statement of Need before and after constructing the objectives to ensure the objectives clearly address identified needs;</a:t>
            </a:r>
          </a:p>
          <a:p>
            <a:pPr>
              <a:buFont typeface="Arial" pitchFamily="34" charset="0"/>
              <a:buChar char="•"/>
              <a:defRPr/>
            </a:pPr>
            <a:r>
              <a:rPr lang="en-US" dirty="0"/>
              <a:t>Identify the anticipated outcomes of the project in measurable terms and in relation to the stated needs;</a:t>
            </a:r>
          </a:p>
          <a:p>
            <a:pPr>
              <a:buFont typeface="Arial" pitchFamily="34" charset="0"/>
              <a:buChar char="•"/>
              <a:defRPr/>
            </a:pPr>
            <a:r>
              <a:rPr lang="en-US" dirty="0"/>
              <a:t>Define the population to be served;</a:t>
            </a:r>
          </a:p>
          <a:p>
            <a:pPr>
              <a:buFont typeface="Arial" pitchFamily="34" charset="0"/>
              <a:buChar char="•"/>
              <a:defRPr/>
            </a:pPr>
            <a:r>
              <a:rPr lang="en-US" dirty="0"/>
              <a:t>Identify the timeline for implementing and completing each objective;</a:t>
            </a:r>
          </a:p>
          <a:p>
            <a:pPr>
              <a:buFont typeface="Arial" pitchFamily="34" charset="0"/>
              <a:buChar char="•"/>
              <a:defRPr/>
            </a:pPr>
            <a:r>
              <a:rPr lang="en-US" dirty="0"/>
              <a:t>Identify the level of performance expected in order to indicate successful achievement of the objective; and </a:t>
            </a:r>
          </a:p>
          <a:p>
            <a:pPr>
              <a:buFont typeface="Arial" pitchFamily="34" charset="0"/>
              <a:buChar char="•"/>
              <a:defRPr/>
            </a:pPr>
            <a:r>
              <a:rPr lang="en-US" dirty="0"/>
              <a:t>Make certain to construct measurable indicators of success that directly link to and support project objectives.   </a:t>
            </a:r>
          </a:p>
          <a:p>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33</a:t>
            </a:fld>
            <a:endParaRPr lang="en-US" dirty="0"/>
          </a:p>
        </p:txBody>
      </p:sp>
    </p:spTree>
    <p:extLst>
      <p:ext uri="{BB962C8B-B14F-4D97-AF65-F5344CB8AC3E}">
        <p14:creationId xmlns:p14="http://schemas.microsoft.com/office/powerpoint/2010/main" val="18212077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1" dirty="0"/>
              <a:t>It is important for district program staff to work directly with the school business administrator on creating the budget for this grant!</a:t>
            </a:r>
            <a:endParaRPr lang="en-US" dirty="0"/>
          </a:p>
          <a:p>
            <a:pPr>
              <a:defRPr/>
            </a:pPr>
            <a:endParaRPr lang="en-US" dirty="0"/>
          </a:p>
          <a:p>
            <a:pPr>
              <a:defRPr/>
            </a:pPr>
            <a:r>
              <a:rPr lang="en-US" dirty="0"/>
              <a:t>The applicant must ensure the submitted budget details that costs are well-considered, reasonable, and necessary for the implementation of the project activities, and remain within the funding parameters of this grant.</a:t>
            </a:r>
          </a:p>
          <a:p>
            <a:pPr>
              <a:defRPr/>
            </a:pPr>
            <a:endParaRPr lang="en-US" dirty="0"/>
          </a:p>
          <a:p>
            <a:pPr>
              <a:defRPr/>
            </a:pPr>
            <a:r>
              <a:rPr lang="en-US" dirty="0"/>
              <a:t>Each budgeted cost must be linked directly to the goals, objectives, and activities in the Project Activity Plan to provide programmatic support for the proposed cost.  In addition, the applicant must provide documentation and details sufficient to support each proposed cost. </a:t>
            </a:r>
          </a:p>
          <a:p>
            <a:pPr>
              <a:defRPr/>
            </a:pPr>
            <a:endParaRPr lang="en-US" dirty="0"/>
          </a:p>
          <a:p>
            <a:pPr>
              <a:defRPr/>
            </a:pPr>
            <a:r>
              <a:rPr lang="en-US" dirty="0"/>
              <a:t>The NJDOE will remove from consideration all ineligible costs, as well as costs not supported by the Project Activity Plan.  The actual amount awarded will be contingent upon the applicant’s ability to provide support for its proposed budget upon application submission and, ultimately, will be determined by the NJDOE through the pre-award revision process.  </a:t>
            </a:r>
          </a:p>
          <a:p>
            <a:pPr>
              <a:defRPr/>
            </a:pPr>
            <a:endParaRPr lang="en-US" dirty="0"/>
          </a:p>
          <a:p>
            <a:pPr>
              <a:defRPr/>
            </a:pPr>
            <a:r>
              <a:rPr lang="en-US" dirty="0"/>
              <a:t>The applicant’s opportunity to make pre-award revisions will be limited by the NJDOE, which is not responsible either to provide repeated opportunities for revisions or to permit reallocation of the funds previously requested for costs that have not been approved or have been disallowed.  </a:t>
            </a:r>
          </a:p>
          <a:p>
            <a:pPr>
              <a:defRPr/>
            </a:pPr>
            <a:endParaRPr lang="en-US" b="1" dirty="0"/>
          </a:p>
          <a:p>
            <a:r>
              <a:rPr lang="en-US" sz="1200" b="1" i="0" u="none" strike="noStrike" kern="1200" baseline="0" dirty="0">
                <a:solidFill>
                  <a:schemeClr val="tx1"/>
                </a:solidFill>
                <a:latin typeface="+mn-lt"/>
                <a:ea typeface="+mn-ea"/>
                <a:cs typeface="+mn-cs"/>
              </a:rPr>
              <a:t>Funds provided under this grant program are NOT subject to the federal </a:t>
            </a:r>
            <a:r>
              <a:rPr lang="en-US" sz="1200" b="0" i="1" u="sng" strike="noStrike" kern="1200" baseline="0" dirty="0">
                <a:solidFill>
                  <a:schemeClr val="tx1"/>
                </a:solidFill>
                <a:latin typeface="+mn-lt"/>
                <a:ea typeface="+mn-ea"/>
                <a:cs typeface="+mn-cs"/>
              </a:rPr>
              <a:t>Elementary and</a:t>
            </a:r>
            <a:r>
              <a:rPr lang="en-US" sz="1200" b="0" i="1" u="none" strike="noStrike" kern="1200" baseline="0" dirty="0">
                <a:solidFill>
                  <a:schemeClr val="tx1"/>
                </a:solidFill>
                <a:latin typeface="+mn-lt"/>
                <a:ea typeface="+mn-ea"/>
                <a:cs typeface="+mn-cs"/>
              </a:rPr>
              <a:t> </a:t>
            </a:r>
            <a:r>
              <a:rPr lang="en-US" sz="1200" b="0" i="1" u="sng" strike="noStrike" kern="1200" baseline="0" dirty="0">
                <a:solidFill>
                  <a:schemeClr val="tx1"/>
                </a:solidFill>
                <a:latin typeface="+mn-lt"/>
                <a:ea typeface="+mn-ea"/>
                <a:cs typeface="+mn-cs"/>
              </a:rPr>
              <a:t>Secondary Education Act (ESEA) section 1118</a:t>
            </a:r>
            <a:r>
              <a:rPr lang="en-US" sz="1200" b="0" i="1"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“supplement, not supplant” rule. </a:t>
            </a:r>
            <a:r>
              <a:rPr lang="en-US" sz="1200" b="1" i="1" u="none" strike="noStrike" kern="1200" baseline="0" dirty="0">
                <a:solidFill>
                  <a:schemeClr val="tx1"/>
                </a:solidFill>
                <a:latin typeface="+mn-lt"/>
                <a:ea typeface="+mn-ea"/>
                <a:cs typeface="+mn-cs"/>
              </a:rPr>
              <a:t>ESSER </a:t>
            </a:r>
            <a:r>
              <a:rPr lang="en-US" sz="1200" b="1" i="0" u="none" strike="noStrike" kern="1200" baseline="0" dirty="0">
                <a:solidFill>
                  <a:schemeClr val="tx1"/>
                </a:solidFill>
                <a:latin typeface="+mn-lt"/>
                <a:ea typeface="+mn-ea"/>
                <a:cs typeface="+mn-cs"/>
              </a:rPr>
              <a:t>is its own, separate, flexible program intended to assist with the COVID‐19 response. </a:t>
            </a:r>
            <a:r>
              <a:rPr lang="en-US" sz="1200" b="0" i="0" u="none" strike="noStrike" kern="1200" baseline="0" dirty="0">
                <a:solidFill>
                  <a:schemeClr val="tx1"/>
                </a:solidFill>
                <a:latin typeface="+mn-lt"/>
                <a:ea typeface="+mn-ea"/>
                <a:cs typeface="+mn-cs"/>
              </a:rPr>
              <a:t>Guidance on the allowable uses of ESSER can be found on the NJDOE website (</a:t>
            </a:r>
            <a:r>
              <a:rPr lang="en-US" sz="1200" b="0" i="0" u="sng" strike="noStrike" kern="1200" baseline="0" dirty="0">
                <a:solidFill>
                  <a:schemeClr val="tx1"/>
                </a:solidFill>
                <a:latin typeface="+mn-lt"/>
                <a:ea typeface="+mn-ea"/>
                <a:cs typeface="+mn-cs"/>
                <a:hlinkClick r:id="rId3"/>
              </a:rPr>
              <a:t>https://www.nj.gov/education/covid19/boardops/caresact.shtml</a:t>
            </a:r>
            <a:r>
              <a:rPr lang="en-US" sz="1200" b="0" i="0" u="none" strike="noStrike" kern="1200" baseline="0" dirty="0">
                <a:solidFill>
                  <a:schemeClr val="tx1"/>
                </a:solidFill>
                <a:latin typeface="+mn-lt"/>
                <a:ea typeface="+mn-ea"/>
                <a:cs typeface="+mn-cs"/>
                <a:hlinkClick r:id="rId3"/>
              </a:rPr>
              <a:t>).</a:t>
            </a:r>
          </a:p>
          <a:p>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34</a:t>
            </a:fld>
            <a:endParaRPr lang="en-US" dirty="0"/>
          </a:p>
        </p:txBody>
      </p:sp>
    </p:spTree>
    <p:extLst>
      <p:ext uri="{BB962C8B-B14F-4D97-AF65-F5344CB8AC3E}">
        <p14:creationId xmlns:p14="http://schemas.microsoft.com/office/powerpoint/2010/main" val="112785016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The foundation for your budget is the needs assessment and selected programs and services to address those needs</a:t>
            </a:r>
          </a:p>
          <a:p>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35</a:t>
            </a:fld>
            <a:endParaRPr lang="en-US" dirty="0"/>
          </a:p>
        </p:txBody>
      </p:sp>
    </p:spTree>
    <p:extLst>
      <p:ext uri="{BB962C8B-B14F-4D97-AF65-F5344CB8AC3E}">
        <p14:creationId xmlns:p14="http://schemas.microsoft.com/office/powerpoint/2010/main" val="15546210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Please keep in mind that your budget is your financial plan.  Use specific descriptions and a clear cost basis in your budget.</a:t>
            </a:r>
          </a:p>
          <a:p>
            <a:endParaRPr lang="en-US" altLang="en-US" sz="900" dirty="0"/>
          </a:p>
          <a:p>
            <a:r>
              <a:rPr lang="en-US" altLang="en-US" dirty="0"/>
              <a:t>For example, you want to purchase 25 widgets for your program.  In your budget, clearly explain why the 25 widgets are necessary to implement your proposed activities to enhance existing parent and family engagement surrounding mathematical concepts that will lead to increased student learning and achievement. </a:t>
            </a:r>
          </a:p>
          <a:p>
            <a:endParaRPr lang="en-US" altLang="en-US" sz="900" dirty="0"/>
          </a:p>
          <a:p>
            <a:r>
              <a:rPr lang="en-US" altLang="en-US" dirty="0"/>
              <a:t>This supports the goal of the program to increase student learning and achievement.</a:t>
            </a:r>
          </a:p>
          <a:p>
            <a:endParaRPr lang="en-US" altLang="en-US" sz="900" dirty="0"/>
          </a:p>
          <a:p>
            <a:r>
              <a:rPr lang="en-US" altLang="en-US" dirty="0"/>
              <a:t>If each widget costs $4.00, the total equals $100.00.  </a:t>
            </a:r>
            <a:r>
              <a:rPr lang="en-US" altLang="en-US" b="1" dirty="0"/>
              <a:t>PLEASE</a:t>
            </a:r>
            <a:r>
              <a:rPr lang="en-US" altLang="en-US" dirty="0"/>
              <a:t>, do not enter 25 widgets equal $100.00.  </a:t>
            </a:r>
            <a:r>
              <a:rPr lang="en-US" altLang="en-US" b="1" dirty="0"/>
              <a:t>BE SPECIFIC</a:t>
            </a:r>
            <a:r>
              <a:rPr lang="en-US" altLang="en-US" dirty="0"/>
              <a:t>. </a:t>
            </a:r>
          </a:p>
          <a:p>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36</a:t>
            </a:fld>
            <a:endParaRPr lang="en-US" dirty="0"/>
          </a:p>
        </p:txBody>
      </p:sp>
    </p:spTree>
    <p:extLst>
      <p:ext uri="{BB962C8B-B14F-4D97-AF65-F5344CB8AC3E}">
        <p14:creationId xmlns:p14="http://schemas.microsoft.com/office/powerpoint/2010/main" val="145455405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t>Please Note</a:t>
            </a:r>
            <a:r>
              <a:rPr lang="en-US" altLang="en-US" dirty="0"/>
              <a:t>:</a:t>
            </a:r>
          </a:p>
          <a:p>
            <a:pPr>
              <a:buFontTx/>
              <a:buChar char="•"/>
            </a:pPr>
            <a:r>
              <a:rPr lang="en-US" altLang="en-US" dirty="0"/>
              <a:t> For a grant program to use money to support activities, the federal government requires that all costs be allocable to the project, necessary (prudent use of funds) and reasonable (for the performance of the project). </a:t>
            </a:r>
          </a:p>
          <a:p>
            <a:endParaRPr lang="en-US" altLang="en-US" dirty="0"/>
          </a:p>
          <a:p>
            <a:pPr>
              <a:buFontTx/>
              <a:buChar char="•"/>
            </a:pPr>
            <a:r>
              <a:rPr lang="en-US" altLang="en-US" dirty="0"/>
              <a:t> If there is any doubt in your mind whether something is reasonable, necessary, or allocable, ask yourself – what would happen if this proposed cost became featured as a newspaper headline? For example, do not purchase a high definition 70-inch television for the project director.</a:t>
            </a:r>
          </a:p>
          <a:p>
            <a:endParaRPr lang="en-US" altLang="en-US" dirty="0"/>
          </a:p>
          <a:p>
            <a:pPr>
              <a:buFontTx/>
              <a:buChar char="•"/>
            </a:pPr>
            <a:r>
              <a:rPr lang="en-US" altLang="en-US" dirty="0"/>
              <a:t> All costs must be categorized in accordance with the Generally Accepted Accounting Principles (GAAP) and cannot be included as an item of cost in any other federally funded program (No Double Funding).</a:t>
            </a:r>
          </a:p>
          <a:p>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37</a:t>
            </a:fld>
            <a:endParaRPr lang="en-US" dirty="0"/>
          </a:p>
        </p:txBody>
      </p:sp>
    </p:spTree>
    <p:extLst>
      <p:ext uri="{BB962C8B-B14F-4D97-AF65-F5344CB8AC3E}">
        <p14:creationId xmlns:p14="http://schemas.microsoft.com/office/powerpoint/2010/main" val="38649825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READ SLIDE – </a:t>
            </a:r>
          </a:p>
          <a:p>
            <a:pPr>
              <a:defRPr/>
            </a:pPr>
            <a:endParaRPr lang="en-US" dirty="0"/>
          </a:p>
          <a:p>
            <a:pPr>
              <a:defRPr/>
            </a:pPr>
            <a:r>
              <a:rPr lang="en-US" dirty="0"/>
              <a:t>Please Remember: </a:t>
            </a:r>
          </a:p>
          <a:p>
            <a:pPr marL="233309" indent="-233309">
              <a:buFont typeface="+mj-lt"/>
              <a:buAutoNum type="arabicPeriod"/>
              <a:defRPr/>
            </a:pPr>
            <a:r>
              <a:rPr lang="en-US" dirty="0"/>
              <a:t>All budget request must be linked to specific project activates and objectives of the ASLL Grant.</a:t>
            </a:r>
          </a:p>
          <a:p>
            <a:pPr marL="233309" indent="-233309">
              <a:buFont typeface="+mj-lt"/>
              <a:buAutoNum type="arabicPeriod"/>
              <a:defRPr/>
            </a:pPr>
            <a:r>
              <a:rPr lang="en-US" dirty="0"/>
              <a:t>This program is not subject to the ‘supplement, not supplant’ requirements under §1120A of </a:t>
            </a:r>
            <a:r>
              <a:rPr lang="en-US" i="1" dirty="0"/>
              <a:t>ESEA</a:t>
            </a:r>
            <a:r>
              <a:rPr lang="en-US" dirty="0"/>
              <a:t>. </a:t>
            </a:r>
          </a:p>
          <a:p>
            <a:pPr marL="233309" indent="-233309">
              <a:buFont typeface="+mj-lt"/>
              <a:buAutoNum type="arabicPeriod"/>
              <a:defRPr/>
            </a:pPr>
            <a:r>
              <a:rPr lang="en-US" dirty="0"/>
              <a:t>The NJDOE applies N.J.A.C. (New Jersey Administrative Code) Section 6A:23A uniformly to all grantees.  Unless otherwise specified, the following restrictions apply to all grant programs:</a:t>
            </a:r>
          </a:p>
          <a:p>
            <a:pPr marL="699927" lvl="1" indent="-233309">
              <a:buFont typeface="+mj-lt"/>
              <a:buAutoNum type="arabicPeriod"/>
              <a:defRPr/>
            </a:pPr>
            <a:r>
              <a:rPr lang="en-US" dirty="0"/>
              <a:t>No reimbursement for in-state overnight travel (meals and/or lodging)</a:t>
            </a:r>
          </a:p>
          <a:p>
            <a:pPr marL="699927" lvl="1" indent="-233309">
              <a:buFont typeface="+mj-lt"/>
              <a:buAutoNum type="arabicPeriod"/>
              <a:defRPr/>
            </a:pPr>
            <a:r>
              <a:rPr lang="en-US" dirty="0"/>
              <a:t>No reimbursement for meals during in-state travel</a:t>
            </a:r>
          </a:p>
          <a:p>
            <a:pPr marL="699927" lvl="1" indent="-233309">
              <a:buFont typeface="+mj-lt"/>
              <a:buAutoNum type="arabicPeriod"/>
              <a:defRPr/>
            </a:pPr>
            <a:r>
              <a:rPr lang="en-US" dirty="0"/>
              <a:t>Mileage reimbursement is capped at $.35/mile </a:t>
            </a:r>
          </a:p>
          <a:p>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38</a:t>
            </a:fld>
            <a:endParaRPr lang="en-US" dirty="0"/>
          </a:p>
        </p:txBody>
      </p:sp>
    </p:spTree>
    <p:extLst>
      <p:ext uri="{BB962C8B-B14F-4D97-AF65-F5344CB8AC3E}">
        <p14:creationId xmlns:p14="http://schemas.microsoft.com/office/powerpoint/2010/main" val="39773085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READ SLIDE.</a:t>
            </a:r>
          </a:p>
          <a:p>
            <a:endParaRPr lang="en-US" altLang="en-US" b="1"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t>Are there any questions concerning Section 2:  Project Guidelines?  If so, please type them into the chat box and I will provide responses at the end of today’s presentation.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i="1" dirty="0"/>
          </a:p>
          <a:p>
            <a:endParaRPr lang="en-US" altLang="en-US" b="1" i="1" dirty="0"/>
          </a:p>
          <a:p>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39</a:t>
            </a:fld>
            <a:endParaRPr lang="en-US" dirty="0"/>
          </a:p>
        </p:txBody>
      </p:sp>
    </p:spTree>
    <p:extLst>
      <p:ext uri="{BB962C8B-B14F-4D97-AF65-F5344CB8AC3E}">
        <p14:creationId xmlns:p14="http://schemas.microsoft.com/office/powerpoint/2010/main" val="133915653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We are now going into the last section of today’s TA, Section 3: completing the application.  To apply for a grant under this NGO, the grant applicant must prepare and submit a complete application. The application must be a response to the State’s vision as articulated in Section 1: Grant Program Information. It will be planned, designed and developed in accordance with the program framework articulated in Section 2: Project Guidelines. The applicant may wish to consult additional guidance found in the </a:t>
            </a:r>
            <a:r>
              <a:rPr lang="en-US" sz="1200" u="sng" kern="1200" dirty="0">
                <a:solidFill>
                  <a:schemeClr val="tx1"/>
                </a:solidFill>
                <a:effectLst/>
                <a:latin typeface="+mn-lt"/>
                <a:ea typeface="+mn-ea"/>
                <a:cs typeface="+mn-cs"/>
                <a:hlinkClick r:id="rId3"/>
              </a:rPr>
              <a:t>Pre-award Manual for Discretionary Grants</a:t>
            </a:r>
            <a:r>
              <a:rPr lang="en-US" sz="1200" u="sng" kern="1200" dirty="0">
                <a:solidFill>
                  <a:schemeClr val="tx1"/>
                </a:solidFill>
                <a:effectLst/>
                <a:latin typeface="+mn-lt"/>
                <a:ea typeface="+mn-ea"/>
                <a:cs typeface="+mn-cs"/>
              </a:rPr>
              <a:t>,</a:t>
            </a:r>
            <a:r>
              <a:rPr lang="en-US" sz="1200" u="none" kern="1200" dirty="0">
                <a:solidFill>
                  <a:schemeClr val="tx1"/>
                </a:solidFill>
                <a:effectLst/>
                <a:latin typeface="+mn-lt"/>
                <a:ea typeface="+mn-ea"/>
                <a:cs typeface="+mn-cs"/>
              </a:rPr>
              <a:t> which was previously mentioned in today’s session. </a:t>
            </a:r>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40</a:t>
            </a:fld>
            <a:endParaRPr lang="en-US" dirty="0"/>
          </a:p>
        </p:txBody>
      </p:sp>
    </p:spTree>
    <p:extLst>
      <p:ext uri="{BB962C8B-B14F-4D97-AF65-F5344CB8AC3E}">
        <p14:creationId xmlns:p14="http://schemas.microsoft.com/office/powerpoint/2010/main" val="2262474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a:t>
            </a:r>
            <a:r>
              <a:rPr lang="en-US" sz="1200" b="1" kern="1200" dirty="0">
                <a:solidFill>
                  <a:schemeClr val="tx1"/>
                </a:solidFill>
                <a:effectLst/>
                <a:latin typeface="+mn-lt"/>
                <a:ea typeface="+mn-ea"/>
                <a:cs typeface="+mn-cs"/>
              </a:rPr>
              <a:t>Addressing Student Learning Loss NGO</a:t>
            </a:r>
            <a:r>
              <a:rPr lang="en-US" sz="1200" kern="1200" dirty="0">
                <a:solidFill>
                  <a:schemeClr val="tx1"/>
                </a:solidFill>
                <a:effectLst/>
                <a:latin typeface="+mn-lt"/>
                <a:ea typeface="+mn-ea"/>
                <a:cs typeface="+mn-cs"/>
              </a:rPr>
              <a:t>, solicits applications for projects that implement evidence-based interventions or quality instructional strategies to address student learning loss </a:t>
            </a:r>
            <a:r>
              <a:rPr lang="en-US" dirty="0">
                <a:latin typeface="+mn-lt"/>
              </a:rPr>
              <a:t>through additional: </a:t>
            </a:r>
          </a:p>
          <a:p>
            <a:pPr lvl="1"/>
            <a:r>
              <a:rPr lang="en-US" b="1" dirty="0">
                <a:latin typeface="+mn-lt"/>
              </a:rPr>
              <a:t>Mathematics; and/or </a:t>
            </a:r>
          </a:p>
          <a:p>
            <a:pPr lvl="1"/>
            <a:r>
              <a:rPr lang="en-US" b="1" dirty="0">
                <a:latin typeface="+mn-lt"/>
              </a:rPr>
              <a:t>English language arts literacy (ELA) instruction; and/or</a:t>
            </a:r>
          </a:p>
          <a:p>
            <a:pPr lvl="1"/>
            <a:r>
              <a:rPr lang="en-US" b="1" dirty="0">
                <a:latin typeface="+mn-lt"/>
              </a:rPr>
              <a:t>Social-emotional learning (SEL) support.</a:t>
            </a:r>
            <a:endParaRPr lang="en-US" dirty="0">
              <a:latin typeface="+mn-lt"/>
            </a:endParaRPr>
          </a:p>
          <a:p>
            <a:endParaRPr lang="en-US" dirty="0"/>
          </a:p>
          <a:p>
            <a:r>
              <a:rPr lang="en-US" dirty="0"/>
              <a:t>The goal of projects funded under </a:t>
            </a:r>
            <a:r>
              <a:rPr lang="en-US" b="1" dirty="0"/>
              <a:t>Addressing Student Learning Loss</a:t>
            </a:r>
            <a:r>
              <a:rPr lang="en-US" dirty="0"/>
              <a:t> is to significantly reduce  students’ learning loss resulting from school closures due to COVID-19 through the implementation of evidence-based interventions that scale-up and enhance existing academic and/or non-academic programs and initiatives that mitigate further learning loss and accelerate academic progress.  </a:t>
            </a:r>
          </a:p>
          <a:p>
            <a:endParaRPr lang="en-US" dirty="0"/>
          </a:p>
          <a:p>
            <a:r>
              <a:rPr lang="en-US" dirty="0"/>
              <a:t> </a:t>
            </a:r>
          </a:p>
          <a:p>
            <a:endParaRPr lang="en-US" dirty="0"/>
          </a:p>
        </p:txBody>
      </p:sp>
      <p:sp>
        <p:nvSpPr>
          <p:cNvPr id="4" name="Slide Number Placeholder 3"/>
          <p:cNvSpPr>
            <a:spLocks noGrp="1"/>
          </p:cNvSpPr>
          <p:nvPr>
            <p:ph type="sldNum" sz="quarter" idx="5"/>
          </p:nvPr>
        </p:nvSpPr>
        <p:spPr/>
        <p:txBody>
          <a:bodyPr/>
          <a:lstStyle/>
          <a:p>
            <a:fld id="{342F9C00-C3AD-4B5B-86EA-23210B949D61}" type="slidenum">
              <a:rPr lang="en-US" smtClean="0"/>
              <a:t>5</a:t>
            </a:fld>
            <a:endParaRPr lang="en-US" dirty="0"/>
          </a:p>
        </p:txBody>
      </p:sp>
    </p:spTree>
    <p:extLst>
      <p:ext uri="{BB962C8B-B14F-4D97-AF65-F5344CB8AC3E}">
        <p14:creationId xmlns:p14="http://schemas.microsoft.com/office/powerpoint/2010/main" val="191848391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4975" y="709613"/>
            <a:ext cx="6299200" cy="3544887"/>
          </a:xfrm>
        </p:spPr>
      </p:sp>
      <p:sp>
        <p:nvSpPr>
          <p:cNvPr id="3" name="Notes Placeholder 2"/>
          <p:cNvSpPr>
            <a:spLocks noGrp="1"/>
          </p:cNvSpPr>
          <p:nvPr>
            <p:ph type="body" idx="1"/>
          </p:nvPr>
        </p:nvSpPr>
        <p:spPr/>
        <p:txBody>
          <a:bodyPr>
            <a:normAutofit/>
          </a:bodyPr>
          <a:lstStyle/>
          <a:p>
            <a:r>
              <a:rPr lang="en-US" dirty="0"/>
              <a:t>HIGHLIGHT POINTS</a:t>
            </a:r>
          </a:p>
        </p:txBody>
      </p:sp>
      <p:sp>
        <p:nvSpPr>
          <p:cNvPr id="5" name="Slide Number Placeholder 4"/>
          <p:cNvSpPr>
            <a:spLocks noGrp="1"/>
          </p:cNvSpPr>
          <p:nvPr>
            <p:ph type="sldNum" sz="quarter" idx="11"/>
          </p:nvPr>
        </p:nvSpPr>
        <p:spPr/>
        <p:txBody>
          <a:bodyPr/>
          <a:lstStyle/>
          <a:p>
            <a:fld id="{BADE55B3-4325-46A2-9B08-5FACE1F0DE69}" type="slidenum">
              <a:rPr lang="en-US" smtClean="0"/>
              <a:pPr/>
              <a:t>41</a:t>
            </a:fld>
            <a:endParaRPr lang="en-US" dirty="0"/>
          </a:p>
        </p:txBody>
      </p:sp>
      <p:sp>
        <p:nvSpPr>
          <p:cNvPr id="4" name="Footer Placeholder 3"/>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348978626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u="sng" kern="1200" dirty="0">
                <a:solidFill>
                  <a:schemeClr val="tx1"/>
                </a:solidFill>
                <a:effectLst/>
                <a:latin typeface="+mn-lt"/>
                <a:ea typeface="+mn-ea"/>
                <a:cs typeface="+mn-cs"/>
              </a:rPr>
              <a:t>Applicants are advised to plan appropriately</a:t>
            </a:r>
            <a:r>
              <a:rPr lang="en-US" sz="1200" kern="1200" dirty="0">
                <a:solidFill>
                  <a:schemeClr val="tx1"/>
                </a:solidFill>
                <a:effectLst/>
                <a:latin typeface="+mn-lt"/>
                <a:ea typeface="+mn-ea"/>
                <a:cs typeface="+mn-cs"/>
              </a:rPr>
              <a:t> to allow time to address any technical challenges that may occur. Additionally, applicants should run a consistency check at least 24 hours before the due date to determine any errors that might prevent submission of the application.  Applicants are advised not to wait until the due date to submit the application online, as the system may be slower than normal due to increased usage.  Running the consistency check does not submit the application. When the consistency check runs successfully, a submit button will appear. Once the submit button is clicked, the application may not be edited, additional information may not be submitted, and the application can no longer be accessed or returned.</a:t>
            </a:r>
            <a:r>
              <a:rPr lang="en-US" sz="1200" b="1" kern="1200" dirty="0">
                <a:solidFill>
                  <a:schemeClr val="tx1"/>
                </a:solidFill>
                <a:effectLst/>
                <a:latin typeface="+mn-lt"/>
                <a:ea typeface="+mn-ea"/>
                <a:cs typeface="+mn-cs"/>
              </a:rPr>
              <a:t> Please note</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that the submit button in the EWEG system will disappear as of 4:00 PM on Thursday, January 21, 2021, the specified due date.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Completed applications are those that include all elements listed in Section 3.3 - Application Component Checklist of this notice.  Applications received by the due date and time will be screened to determine whether they are, in fact, eligible for evaluation.  The NJDOE reserves the right to reject any application not in conformance with the requirements of this NGO.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Paper copies of the grant application </a:t>
            </a:r>
            <a:r>
              <a:rPr lang="en-US" sz="1200" b="1" kern="1200" dirty="0">
                <a:solidFill>
                  <a:schemeClr val="tx1"/>
                </a:solidFill>
                <a:effectLst/>
                <a:latin typeface="+mn-lt"/>
                <a:ea typeface="+mn-ea"/>
                <a:cs typeface="+mn-cs"/>
              </a:rPr>
              <a:t>will not</a:t>
            </a:r>
            <a:r>
              <a:rPr lang="en-US" sz="1200" kern="1200" dirty="0">
                <a:solidFill>
                  <a:schemeClr val="tx1"/>
                </a:solidFill>
                <a:effectLst/>
                <a:latin typeface="+mn-lt"/>
                <a:ea typeface="+mn-ea"/>
                <a:cs typeface="+mn-cs"/>
              </a:rPr>
              <a:t> be accepted in lieu of the electronic EWEG application submission.  </a:t>
            </a:r>
          </a:p>
          <a:p>
            <a:endParaRPr lang="en-US" dirty="0"/>
          </a:p>
        </p:txBody>
      </p:sp>
      <p:sp>
        <p:nvSpPr>
          <p:cNvPr id="4" name="Slide Number Placeholder 3"/>
          <p:cNvSpPr>
            <a:spLocks noGrp="1"/>
          </p:cNvSpPr>
          <p:nvPr>
            <p:ph type="sldNum" sz="quarter" idx="5"/>
          </p:nvPr>
        </p:nvSpPr>
        <p:spPr/>
        <p:txBody>
          <a:bodyPr/>
          <a:lstStyle/>
          <a:p>
            <a:fld id="{342F9C00-C3AD-4B5B-86EA-23210B949D61}" type="slidenum">
              <a:rPr lang="en-US" smtClean="0"/>
              <a:t>42</a:t>
            </a:fld>
            <a:endParaRPr lang="en-US" dirty="0"/>
          </a:p>
        </p:txBody>
      </p:sp>
    </p:spTree>
    <p:extLst>
      <p:ext uri="{BB962C8B-B14F-4D97-AF65-F5344CB8AC3E}">
        <p14:creationId xmlns:p14="http://schemas.microsoft.com/office/powerpoint/2010/main" val="379830285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FROM SLIDE</a:t>
            </a:r>
          </a:p>
        </p:txBody>
      </p:sp>
      <p:sp>
        <p:nvSpPr>
          <p:cNvPr id="4" name="Slide Number Placeholder 3"/>
          <p:cNvSpPr>
            <a:spLocks noGrp="1"/>
          </p:cNvSpPr>
          <p:nvPr>
            <p:ph type="sldNum" sz="quarter" idx="5"/>
          </p:nvPr>
        </p:nvSpPr>
        <p:spPr/>
        <p:txBody>
          <a:bodyPr/>
          <a:lstStyle/>
          <a:p>
            <a:fld id="{BF8D6509-F30D-420A-A431-3E288F5610D5}" type="slidenum">
              <a:rPr lang="en-US" smtClean="0"/>
              <a:t>43</a:t>
            </a:fld>
            <a:endParaRPr lang="en-US" dirty="0"/>
          </a:p>
        </p:txBody>
      </p:sp>
    </p:spTree>
    <p:extLst>
      <p:ext uri="{BB962C8B-B14F-4D97-AF65-F5344CB8AC3E}">
        <p14:creationId xmlns:p14="http://schemas.microsoft.com/office/powerpoint/2010/main" val="313647726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7363" y="715963"/>
            <a:ext cx="6354762" cy="3575050"/>
          </a:xfrm>
        </p:spPr>
      </p:sp>
      <p:sp>
        <p:nvSpPr>
          <p:cNvPr id="3" name="Notes Placeholder 2"/>
          <p:cNvSpPr>
            <a:spLocks noGrp="1"/>
          </p:cNvSpPr>
          <p:nvPr>
            <p:ph type="body" idx="1"/>
          </p:nvPr>
        </p:nvSpPr>
        <p:spPr/>
        <p:txBody>
          <a:bodyPr/>
          <a:lstStyle/>
          <a:p>
            <a:pPr defTabSz="959345">
              <a:defRPr/>
            </a:pPr>
            <a:r>
              <a:rPr lang="en-US" baseline="0" dirty="0"/>
              <a:t>HIGHLIGHT POINTS FROM SLIDE</a:t>
            </a:r>
          </a:p>
        </p:txBody>
      </p:sp>
      <p:sp>
        <p:nvSpPr>
          <p:cNvPr id="4" name="Footer Placeholder 3"/>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193826829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4975" y="709613"/>
            <a:ext cx="6299200" cy="3544887"/>
          </a:xfrm>
        </p:spPr>
      </p:sp>
      <p:sp>
        <p:nvSpPr>
          <p:cNvPr id="3" name="Notes Placeholder 2"/>
          <p:cNvSpPr>
            <a:spLocks noGrp="1"/>
          </p:cNvSpPr>
          <p:nvPr>
            <p:ph type="body" idx="1"/>
          </p:nvPr>
        </p:nvSpPr>
        <p:spPr/>
        <p:txBody>
          <a:bodyPr>
            <a:normAutofit/>
          </a:bodyPr>
          <a:lstStyle/>
          <a:p>
            <a:r>
              <a:rPr lang="en-US" dirty="0"/>
              <a:t>HIGHLIGHT POINTS FROM SLIDE</a:t>
            </a:r>
          </a:p>
        </p:txBody>
      </p:sp>
      <p:sp>
        <p:nvSpPr>
          <p:cNvPr id="5" name="Slide Number Placeholder 4"/>
          <p:cNvSpPr>
            <a:spLocks noGrp="1"/>
          </p:cNvSpPr>
          <p:nvPr>
            <p:ph type="sldNum" sz="quarter" idx="11"/>
          </p:nvPr>
        </p:nvSpPr>
        <p:spPr/>
        <p:txBody>
          <a:bodyPr/>
          <a:lstStyle/>
          <a:p>
            <a:fld id="{BADE55B3-4325-46A2-9B08-5FACE1F0DE69}" type="slidenum">
              <a:rPr lang="en-US" smtClean="0"/>
              <a:pPr/>
              <a:t>45</a:t>
            </a:fld>
            <a:endParaRPr lang="en-US" dirty="0"/>
          </a:p>
        </p:txBody>
      </p:sp>
      <p:sp>
        <p:nvSpPr>
          <p:cNvPr id="4" name="Footer Placeholder 3"/>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10805015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a:extLst>
              <a:ext uri="{FF2B5EF4-FFF2-40B4-BE49-F238E27FC236}">
                <a16:creationId xmlns:a16="http://schemas.microsoft.com/office/drawing/2014/main" id="{978DC7AE-1686-456A-9696-16617F210B1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a:extLst>
              <a:ext uri="{FF2B5EF4-FFF2-40B4-BE49-F238E27FC236}">
                <a16:creationId xmlns:a16="http://schemas.microsoft.com/office/drawing/2014/main" id="{679130E4-CF65-4FBE-8F67-93C349C27A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READ FROM  SLIDE</a:t>
            </a:r>
          </a:p>
        </p:txBody>
      </p:sp>
      <p:sp>
        <p:nvSpPr>
          <p:cNvPr id="106500" name="Slide Number Placeholder 3">
            <a:extLst>
              <a:ext uri="{FF2B5EF4-FFF2-40B4-BE49-F238E27FC236}">
                <a16:creationId xmlns:a16="http://schemas.microsoft.com/office/drawing/2014/main" id="{75CB9D9D-6FCA-4520-B1B4-BDC5556542D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439883-299D-4721-B7E9-FB852439AB6E}" type="slidenum">
              <a:rPr lang="en-US" altLang="en-US"/>
              <a:pPr>
                <a:spcBef>
                  <a:spcPct val="0"/>
                </a:spcBef>
              </a:pPr>
              <a:t>46</a:t>
            </a:fld>
            <a:endParaRPr lang="en-US"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a:extLst>
              <a:ext uri="{FF2B5EF4-FFF2-40B4-BE49-F238E27FC236}">
                <a16:creationId xmlns:a16="http://schemas.microsoft.com/office/drawing/2014/main" id="{1AD4EE26-8F54-4054-A148-1C6D51837C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a:extLst>
              <a:ext uri="{FF2B5EF4-FFF2-40B4-BE49-F238E27FC236}">
                <a16:creationId xmlns:a16="http://schemas.microsoft.com/office/drawing/2014/main" id="{B2320743-DB7A-41BD-98E9-174208550C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READ SLIDE.</a:t>
            </a:r>
          </a:p>
          <a:p>
            <a:endParaRPr lang="en-US" altLang="en-US" dirty="0"/>
          </a:p>
          <a:p>
            <a:r>
              <a:rPr lang="en-US" altLang="en-US" b="1" dirty="0"/>
              <a:t>Please Remember</a:t>
            </a:r>
            <a:r>
              <a:rPr lang="en-US" altLang="en-US" dirty="0"/>
              <a:t>: If an item meets the equipment threshold, then the item cannot be budgeted as a supply or material. </a:t>
            </a:r>
          </a:p>
          <a:p>
            <a:pPr>
              <a:lnSpc>
                <a:spcPct val="110000"/>
              </a:lnSpc>
            </a:pPr>
            <a:endParaRPr lang="en-US" dirty="0">
              <a:latin typeface="+mn-lt"/>
            </a:endParaRPr>
          </a:p>
          <a:p>
            <a:endParaRPr lang="en-US" altLang="en-US" dirty="0"/>
          </a:p>
        </p:txBody>
      </p:sp>
      <p:sp>
        <p:nvSpPr>
          <p:cNvPr id="108548" name="Slide Number Placeholder 3">
            <a:extLst>
              <a:ext uri="{FF2B5EF4-FFF2-40B4-BE49-F238E27FC236}">
                <a16:creationId xmlns:a16="http://schemas.microsoft.com/office/drawing/2014/main" id="{5881CD13-BD09-45D7-9C59-04847B23101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7B89F34-8DD0-4AAD-9A74-9F583FA86DED}" type="slidenum">
              <a:rPr lang="en-US" altLang="en-US"/>
              <a:pPr>
                <a:spcBef>
                  <a:spcPct val="0"/>
                </a:spcBef>
              </a:pPr>
              <a:t>47</a:t>
            </a:fld>
            <a:endParaRPr lang="en-US"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a:extLst>
              <a:ext uri="{FF2B5EF4-FFF2-40B4-BE49-F238E27FC236}">
                <a16:creationId xmlns:a16="http://schemas.microsoft.com/office/drawing/2014/main" id="{46618300-18F1-4B47-A5CA-04697B16E5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F65ADCF3-162B-4F76-9E43-FDAEBE68047C}"/>
              </a:ext>
            </a:extLst>
          </p:cNvPr>
          <p:cNvSpPr>
            <a:spLocks noGrp="1"/>
          </p:cNvSpPr>
          <p:nvPr>
            <p:ph type="body" idx="1"/>
          </p:nvPr>
        </p:nvSpPr>
        <p:spPr/>
        <p:txBody>
          <a:bodyPr/>
          <a:lstStyle/>
          <a:p>
            <a:pPr marL="113024" lvl="1">
              <a:tabLst>
                <a:tab pos="447181" algn="l"/>
              </a:tabLst>
              <a:defRPr/>
            </a:pPr>
            <a:r>
              <a:rPr lang="en-US" sz="1100" dirty="0"/>
              <a:t>READ SLIDE</a:t>
            </a:r>
          </a:p>
          <a:p>
            <a:pPr marL="113024" lvl="1">
              <a:tabLst>
                <a:tab pos="447181" algn="l"/>
              </a:tabLst>
              <a:defRPr/>
            </a:pPr>
            <a:endParaRPr lang="en-US" sz="1100" dirty="0"/>
          </a:p>
          <a:p>
            <a:pPr marL="113024" lvl="1">
              <a:tabLst>
                <a:tab pos="447181" algn="l"/>
              </a:tabLst>
              <a:defRPr/>
            </a:pPr>
            <a:r>
              <a:rPr lang="en-US" sz="1100" dirty="0"/>
              <a:t>Some Tips for equipment: </a:t>
            </a:r>
          </a:p>
          <a:p>
            <a:pPr marL="812952" lvl="2" indent="-233309">
              <a:buFont typeface="+mj-lt"/>
              <a:buAutoNum type="arabicPeriod"/>
              <a:tabLst>
                <a:tab pos="447181" algn="l"/>
              </a:tabLst>
              <a:defRPr/>
            </a:pPr>
            <a:r>
              <a:rPr lang="en-US" sz="1100" dirty="0"/>
              <a:t>Clearly describe the item to be purchased. </a:t>
            </a:r>
          </a:p>
          <a:p>
            <a:pPr marL="812952" lvl="2" indent="-233309">
              <a:buFont typeface="+mj-lt"/>
              <a:buAutoNum type="arabicPeriod"/>
              <a:tabLst>
                <a:tab pos="447181" algn="l"/>
              </a:tabLst>
              <a:defRPr/>
            </a:pPr>
            <a:r>
              <a:rPr lang="en-US" sz="1100" dirty="0"/>
              <a:t>Show a quantity and unit cost. </a:t>
            </a:r>
          </a:p>
          <a:p>
            <a:pPr marL="812952" lvl="2" indent="-233309">
              <a:buFont typeface="+mj-lt"/>
              <a:buAutoNum type="arabicPeriod"/>
              <a:tabLst>
                <a:tab pos="447181" algn="l"/>
              </a:tabLst>
              <a:defRPr/>
            </a:pPr>
            <a:r>
              <a:rPr lang="en-US" sz="1100" dirty="0"/>
              <a:t>Be sure to describe who will be using the equipment and for what grant-related purpose(s). </a:t>
            </a:r>
          </a:p>
          <a:p>
            <a:pPr marL="812952" lvl="2" indent="-233309">
              <a:buFont typeface="+mj-lt"/>
              <a:buAutoNum type="arabicPeriod"/>
              <a:tabLst>
                <a:tab pos="447181" algn="l"/>
              </a:tabLst>
              <a:defRPr/>
            </a:pPr>
            <a:r>
              <a:rPr lang="en-US" sz="1100" dirty="0"/>
              <a:t>Prorate the cost, as appropriate. </a:t>
            </a:r>
          </a:p>
          <a:p>
            <a:pPr marL="442267" lvl="2" indent="3276">
              <a:tabLst>
                <a:tab pos="447181" algn="l"/>
              </a:tabLst>
              <a:defRPr/>
            </a:pPr>
            <a:endParaRPr lang="en-US" sz="1100" dirty="0"/>
          </a:p>
          <a:p>
            <a:pPr marL="113024" lvl="1">
              <a:tabLst>
                <a:tab pos="447181" algn="l"/>
              </a:tabLst>
              <a:defRPr/>
            </a:pPr>
            <a:r>
              <a:rPr lang="en-US" sz="1100" dirty="0"/>
              <a:t>Do not include specific name brands, vendors, or models.</a:t>
            </a:r>
          </a:p>
          <a:p>
            <a:pPr marL="442267" lvl="2" indent="3276">
              <a:tabLst>
                <a:tab pos="447181" algn="l"/>
              </a:tabLst>
              <a:defRPr/>
            </a:pPr>
            <a:endParaRPr lang="en-US" sz="1100" dirty="0"/>
          </a:p>
          <a:p>
            <a:pPr marL="113024" lvl="1">
              <a:tabLst>
                <a:tab pos="447181" algn="l"/>
              </a:tabLst>
              <a:defRPr/>
            </a:pPr>
            <a:r>
              <a:rPr lang="en-US" sz="1100" dirty="0"/>
              <a:t>“Bundles” or “Packages” are allowable if purchased from a single vendor &amp; paid from a single invoice. Include a complete description of the bundle. Check with your SBA or CFO.</a:t>
            </a:r>
          </a:p>
          <a:p>
            <a:pPr>
              <a:defRPr/>
            </a:pPr>
            <a:endParaRPr lang="en-US" dirty="0"/>
          </a:p>
        </p:txBody>
      </p:sp>
      <p:sp>
        <p:nvSpPr>
          <p:cNvPr id="110596" name="Slide Number Placeholder 3">
            <a:extLst>
              <a:ext uri="{FF2B5EF4-FFF2-40B4-BE49-F238E27FC236}">
                <a16:creationId xmlns:a16="http://schemas.microsoft.com/office/drawing/2014/main" id="{E849F96C-E3E4-4375-878E-B1B8BF98788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CAD5938-89F3-4099-A7D3-92112F9B9145}" type="slidenum">
              <a:rPr lang="en-US" altLang="en-US"/>
              <a:pPr>
                <a:spcBef>
                  <a:spcPct val="0"/>
                </a:spcBef>
              </a:pPr>
              <a:t>48</a:t>
            </a:fld>
            <a:endParaRPr lang="en-US"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a:extLst>
              <a:ext uri="{FF2B5EF4-FFF2-40B4-BE49-F238E27FC236}">
                <a16:creationId xmlns:a16="http://schemas.microsoft.com/office/drawing/2014/main" id="{20A95BC6-B9EE-42B4-8300-92FF29467F2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Notes Placeholder 2">
            <a:extLst>
              <a:ext uri="{FF2B5EF4-FFF2-40B4-BE49-F238E27FC236}">
                <a16:creationId xmlns:a16="http://schemas.microsoft.com/office/drawing/2014/main" id="{67CB0F4B-770E-4456-8E3B-D3548EEC04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00000"/>
              </a:lnSpc>
            </a:pPr>
            <a:r>
              <a:rPr lang="en-US" dirty="0">
                <a:latin typeface="+mn-lt"/>
              </a:rPr>
              <a:t>The “Other Costs” tab - </a:t>
            </a:r>
          </a:p>
          <a:p>
            <a:pPr lvl="1">
              <a:lnSpc>
                <a:spcPct val="100000"/>
              </a:lnSpc>
            </a:pPr>
            <a:r>
              <a:rPr lang="en-US" sz="2800" dirty="0">
                <a:latin typeface="+mn-lt"/>
              </a:rPr>
              <a:t>contains all costs other than Salaries, Supplies, and Equipment; and</a:t>
            </a:r>
          </a:p>
          <a:p>
            <a:pPr lvl="1">
              <a:lnSpc>
                <a:spcPct val="100000"/>
              </a:lnSpc>
            </a:pPr>
            <a:r>
              <a:rPr lang="en-US" sz="2800" dirty="0">
                <a:latin typeface="+mn-lt"/>
              </a:rPr>
              <a:t>groups budget entries by function-object code.</a:t>
            </a:r>
          </a:p>
          <a:p>
            <a:pPr lvl="1">
              <a:lnSpc>
                <a:spcPct val="100000"/>
              </a:lnSpc>
            </a:pPr>
            <a:r>
              <a:rPr lang="en-US" sz="2800" dirty="0">
                <a:latin typeface="+mn-lt"/>
              </a:rPr>
              <a:t>Refer to the DGA manual (</a:t>
            </a:r>
            <a:r>
              <a:rPr lang="en-US" sz="2800" dirty="0">
                <a:latin typeface="+mn-lt"/>
                <a:hlinkClick r:id="rId3"/>
              </a:rPr>
              <a:t>https://www.nj.gov/education/grants/discretionary/apps/</a:t>
            </a:r>
            <a:r>
              <a:rPr lang="en-US" sz="2800" dirty="0">
                <a:latin typeface="+mn-lt"/>
              </a:rPr>
              <a:t>) which includes common budget codes.</a:t>
            </a:r>
          </a:p>
          <a:p>
            <a:r>
              <a:rPr lang="en-US" altLang="en-US" dirty="0"/>
              <a:t>READ SLIDE.</a:t>
            </a:r>
          </a:p>
        </p:txBody>
      </p:sp>
      <p:sp>
        <p:nvSpPr>
          <p:cNvPr id="112644" name="Slide Number Placeholder 3">
            <a:extLst>
              <a:ext uri="{FF2B5EF4-FFF2-40B4-BE49-F238E27FC236}">
                <a16:creationId xmlns:a16="http://schemas.microsoft.com/office/drawing/2014/main" id="{2CFB65F8-D1D8-4098-BED0-227F4496F59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F06063-32C8-4329-AC20-BCCEA68572BB}" type="slidenum">
              <a:rPr lang="en-US" altLang="en-US"/>
              <a:pPr>
                <a:spcBef>
                  <a:spcPct val="0"/>
                </a:spcBef>
              </a:pPr>
              <a:t>49</a:t>
            </a:fld>
            <a:endParaRPr lang="en-US"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a:extLst>
              <a:ext uri="{FF2B5EF4-FFF2-40B4-BE49-F238E27FC236}">
                <a16:creationId xmlns:a16="http://schemas.microsoft.com/office/drawing/2014/main" id="{47E23807-08E6-4892-B7C0-FC5055BCE5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a:extLst>
              <a:ext uri="{FF2B5EF4-FFF2-40B4-BE49-F238E27FC236}">
                <a16:creationId xmlns:a16="http://schemas.microsoft.com/office/drawing/2014/main" id="{70EBACC0-0553-4944-AA12-FF97FC263E3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20000"/>
              </a:lnSpc>
            </a:pPr>
            <a:r>
              <a:rPr lang="en-US" altLang="en-US" dirty="0"/>
              <a:t>READ FROM SLIDE.</a:t>
            </a:r>
            <a:r>
              <a:rPr lang="en-US" sz="2600" dirty="0">
                <a:latin typeface="+mn-lt"/>
              </a:rPr>
              <a:t> </a:t>
            </a:r>
            <a:endParaRPr lang="en-US" altLang="en-US" dirty="0"/>
          </a:p>
        </p:txBody>
      </p:sp>
      <p:sp>
        <p:nvSpPr>
          <p:cNvPr id="114692" name="Slide Number Placeholder 3">
            <a:extLst>
              <a:ext uri="{FF2B5EF4-FFF2-40B4-BE49-F238E27FC236}">
                <a16:creationId xmlns:a16="http://schemas.microsoft.com/office/drawing/2014/main" id="{AC66D2D4-B3F8-44F0-869A-243FB58A3AD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1D684B9-E881-4C04-ABF7-BA0235FDF4A8}" type="slidenum">
              <a:rPr lang="en-US" altLang="en-US"/>
              <a:pPr>
                <a:spcBef>
                  <a:spcPct val="0"/>
                </a:spcBef>
              </a:pPr>
              <a:t>50</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Included in the NGO in Appendix A is a non-exhaustive list of evidence-based interventions, along with research organizations with evidence-based resources to assist districts and schools with addressing student learning loss through additional: </a:t>
            </a:r>
            <a:r>
              <a:rPr lang="en-US" sz="1200" b="1" kern="1200" dirty="0">
                <a:solidFill>
                  <a:schemeClr val="tx1"/>
                </a:solidFill>
                <a:effectLst/>
                <a:latin typeface="+mn-lt"/>
                <a:ea typeface="+mn-ea"/>
                <a:cs typeface="+mn-cs"/>
              </a:rPr>
              <a:t>mathematics and/or English language arts literacy (ELA) instruction; and/or SEL support</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Applicants may select evidence-based interventions from the  Appendix A in any of the three (3) focus areas</a:t>
            </a:r>
            <a:r>
              <a:rPr lang="en-US" sz="1200" b="1"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Applicants may also select other evidence-based interventions or instructional strategies aligned with those three (3) focus areas that the district and/or school has used previously and found to improve student learning and achievement, or interventions that meet the criteria above for evidence-based interventions.  </a:t>
            </a:r>
            <a:r>
              <a:rPr lang="en-US" sz="1200" b="1" kern="1200" dirty="0">
                <a:solidFill>
                  <a:schemeClr val="tx1"/>
                </a:solidFill>
                <a:effectLst/>
                <a:latin typeface="+mn-lt"/>
                <a:ea typeface="+mn-ea"/>
                <a:cs typeface="+mn-cs"/>
              </a:rPr>
              <a:t>Please note</a:t>
            </a:r>
            <a:r>
              <a:rPr lang="en-US" sz="1200" kern="1200" dirty="0">
                <a:solidFill>
                  <a:schemeClr val="tx1"/>
                </a:solidFill>
                <a:effectLst/>
                <a:latin typeface="+mn-lt"/>
                <a:ea typeface="+mn-ea"/>
                <a:cs typeface="+mn-cs"/>
              </a:rPr>
              <a:t>: Inclusion in Appendix A does not constitute an endorsement of the intervention by the NJDOE. </a:t>
            </a:r>
          </a:p>
          <a:p>
            <a:endParaRPr lang="en-US" dirty="0"/>
          </a:p>
        </p:txBody>
      </p:sp>
      <p:sp>
        <p:nvSpPr>
          <p:cNvPr id="4" name="Slide Number Placeholder 3"/>
          <p:cNvSpPr>
            <a:spLocks noGrp="1"/>
          </p:cNvSpPr>
          <p:nvPr>
            <p:ph type="sldNum" sz="quarter" idx="5"/>
          </p:nvPr>
        </p:nvSpPr>
        <p:spPr/>
        <p:txBody>
          <a:bodyPr/>
          <a:lstStyle/>
          <a:p>
            <a:fld id="{342F9C00-C3AD-4B5B-86EA-23210B949D61}" type="slidenum">
              <a:rPr lang="en-US" smtClean="0"/>
              <a:t>6</a:t>
            </a:fld>
            <a:endParaRPr lang="en-US" dirty="0"/>
          </a:p>
        </p:txBody>
      </p:sp>
    </p:spTree>
    <p:extLst>
      <p:ext uri="{BB962C8B-B14F-4D97-AF65-F5344CB8AC3E}">
        <p14:creationId xmlns:p14="http://schemas.microsoft.com/office/powerpoint/2010/main" val="109240599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a:extLst>
              <a:ext uri="{FF2B5EF4-FFF2-40B4-BE49-F238E27FC236}">
                <a16:creationId xmlns:a16="http://schemas.microsoft.com/office/drawing/2014/main" id="{31B38761-58D9-4ECD-B31D-8DA210A220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a:extLst>
              <a:ext uri="{FF2B5EF4-FFF2-40B4-BE49-F238E27FC236}">
                <a16:creationId xmlns:a16="http://schemas.microsoft.com/office/drawing/2014/main" id="{45234F24-5646-479A-9021-FAF46AAF4BC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00000"/>
              </a:lnSpc>
            </a:pPr>
            <a:r>
              <a:rPr lang="en-US" altLang="en-US" dirty="0"/>
              <a:t>READ Slide</a:t>
            </a:r>
          </a:p>
          <a:p>
            <a:endParaRPr lang="en-US" altLang="en-US" dirty="0"/>
          </a:p>
          <a:p>
            <a:r>
              <a:rPr lang="en-US" altLang="en-US" dirty="0"/>
              <a:t>Please remember to work with the school business administrator on completion of the budget.  </a:t>
            </a:r>
          </a:p>
          <a:p>
            <a:endParaRPr lang="en-US" altLang="en-US" dirty="0"/>
          </a:p>
          <a:p>
            <a:r>
              <a:rPr lang="en-US" altLang="en-US" dirty="0"/>
              <a:t>It is very important you double check your work, to ensure all budgeted costs are reasonable, necessary, allowable, and allocable.</a:t>
            </a:r>
          </a:p>
          <a:p>
            <a:endParaRPr lang="en-US" altLang="en-US" dirty="0"/>
          </a:p>
        </p:txBody>
      </p:sp>
      <p:sp>
        <p:nvSpPr>
          <p:cNvPr id="116740" name="Slide Number Placeholder 3">
            <a:extLst>
              <a:ext uri="{FF2B5EF4-FFF2-40B4-BE49-F238E27FC236}">
                <a16:creationId xmlns:a16="http://schemas.microsoft.com/office/drawing/2014/main" id="{A0A8B406-A97E-43FF-979C-8C93A7ACA5D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808178-8FA7-4A2E-96E7-9E2656DB0A0B}" type="slidenum">
              <a:rPr lang="en-US" altLang="en-US"/>
              <a:pPr>
                <a:spcBef>
                  <a:spcPct val="0"/>
                </a:spcBef>
              </a:pPr>
              <a:t>51</a:t>
            </a:fld>
            <a:endParaRPr lang="en-US"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a:extLst>
              <a:ext uri="{FF2B5EF4-FFF2-40B4-BE49-F238E27FC236}">
                <a16:creationId xmlns:a16="http://schemas.microsoft.com/office/drawing/2014/main" id="{668AFC0C-20FB-442A-BCF5-17F62EB7C4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Notes Placeholder 2">
            <a:extLst>
              <a:ext uri="{FF2B5EF4-FFF2-40B4-BE49-F238E27FC236}">
                <a16:creationId xmlns:a16="http://schemas.microsoft.com/office/drawing/2014/main" id="{B23EF11F-FA26-4B88-A45A-DDA62371F8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Do not submit your application without addressing all program requirements in the NGO. </a:t>
            </a:r>
          </a:p>
          <a:p>
            <a:endParaRPr lang="en-US" altLang="en-US" dirty="0"/>
          </a:p>
          <a:p>
            <a:r>
              <a:rPr lang="en-US" altLang="en-US" dirty="0"/>
              <a:t>Double check your entire application prior to submitting. </a:t>
            </a:r>
          </a:p>
          <a:p>
            <a:endParaRPr lang="en-US" altLang="en-US" dirty="0"/>
          </a:p>
          <a:p>
            <a:r>
              <a:rPr lang="en-US" altLang="en-US" dirty="0"/>
              <a:t>You do not want to be disqualified or not selected because of an error that could have been avoided.  </a:t>
            </a:r>
          </a:p>
          <a:p>
            <a:endParaRPr lang="en-US" altLang="en-US" dirty="0"/>
          </a:p>
          <a:p>
            <a:r>
              <a:rPr lang="en-US" altLang="en-US" b="1" i="1" dirty="0"/>
              <a:t>Are there any final questions concerning the budget?</a:t>
            </a:r>
          </a:p>
          <a:p>
            <a:endParaRPr lang="en-US" altLang="en-US" dirty="0"/>
          </a:p>
        </p:txBody>
      </p:sp>
      <p:sp>
        <p:nvSpPr>
          <p:cNvPr id="118788" name="Slide Number Placeholder 3">
            <a:extLst>
              <a:ext uri="{FF2B5EF4-FFF2-40B4-BE49-F238E27FC236}">
                <a16:creationId xmlns:a16="http://schemas.microsoft.com/office/drawing/2014/main" id="{FB911F1F-5792-4B48-B7B6-C5596D4A474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996EA62-9A56-42C3-B063-3ED7E960FF4F}" type="slidenum">
              <a:rPr lang="en-US" altLang="en-US"/>
              <a:pPr>
                <a:spcBef>
                  <a:spcPct val="0"/>
                </a:spcBef>
              </a:pPr>
              <a:t>52</a:t>
            </a:fld>
            <a:endParaRPr lang="en-US" alt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t>Are there any final questions concerning Section 3:  Completing the Application?  If so, please add them to the chat box.</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53</a:t>
            </a:fld>
            <a:endParaRPr lang="en-US" dirty="0"/>
          </a:p>
        </p:txBody>
      </p:sp>
    </p:spTree>
    <p:extLst>
      <p:ext uri="{BB962C8B-B14F-4D97-AF65-F5344CB8AC3E}">
        <p14:creationId xmlns:p14="http://schemas.microsoft.com/office/powerpoint/2010/main" val="44900406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concludes today’s technical assistance session regarding the Addressing Student Learning Loss NGO.  Ms. Franks-McRae and I thank you for your attendance and participation in today’s webinar.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webinar will be posted on the NJDOE website at ??????</a:t>
            </a:r>
            <a:r>
              <a:rPr lang="en-US" baseline="0" dirty="0"/>
              <a:t> </a:t>
            </a:r>
          </a:p>
          <a:p>
            <a:endParaRPr lang="en-US" baseline="0" dirty="0"/>
          </a:p>
          <a:p>
            <a:r>
              <a:rPr lang="en-US" baseline="0" dirty="0"/>
              <a:t>Questions on the submission of the application on the EWEG system should be directed to the EWEG Help Desk at: eweghelp@doe.nj.gov </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i="1" dirty="0"/>
              <a:t>Are there any remaining questions, as we are unable to answer any questions after the end of this webinar?</a:t>
            </a:r>
          </a:p>
          <a:p>
            <a:endParaRPr lang="en-US" baseline="0" dirty="0"/>
          </a:p>
          <a:p>
            <a:r>
              <a:rPr lang="en-US" dirty="0"/>
              <a:t>Thank you, again, and enjoy a grand afternoon!</a:t>
            </a:r>
          </a:p>
        </p:txBody>
      </p:sp>
      <p:sp>
        <p:nvSpPr>
          <p:cNvPr id="4" name="Slide Number Placeholder 3"/>
          <p:cNvSpPr>
            <a:spLocks noGrp="1"/>
          </p:cNvSpPr>
          <p:nvPr>
            <p:ph type="sldNum" sz="quarter" idx="10"/>
          </p:nvPr>
        </p:nvSpPr>
        <p:spPr/>
        <p:txBody>
          <a:bodyPr/>
          <a:lstStyle/>
          <a:p>
            <a:fld id="{BF8D6509-F30D-420A-A431-3E288F5610D5}" type="slidenum">
              <a:rPr lang="en-US" smtClean="0"/>
              <a:t>54</a:t>
            </a:fld>
            <a:endParaRPr lang="en-US" dirty="0"/>
          </a:p>
        </p:txBody>
      </p:sp>
    </p:spTree>
    <p:extLst>
      <p:ext uri="{BB962C8B-B14F-4D97-AF65-F5344CB8AC3E}">
        <p14:creationId xmlns:p14="http://schemas.microsoft.com/office/powerpoint/2010/main" val="31988877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Through this NGO, the NJDOE will provide approximately $2.5 million in grant awards funded by the </a:t>
            </a:r>
            <a:r>
              <a:rPr lang="en-US" sz="1200" i="1" kern="1200" dirty="0">
                <a:solidFill>
                  <a:schemeClr val="tx1"/>
                </a:solidFill>
                <a:effectLst/>
                <a:latin typeface="+mn-lt"/>
                <a:ea typeface="+mn-ea"/>
                <a:cs typeface="+mn-cs"/>
              </a:rPr>
              <a:t>Coronavirus Aid, Relief, and Economic Security Act (CARES Act)</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Elementary and Secondary School Emergency Relief (ESSER) Fund</a:t>
            </a:r>
            <a:r>
              <a:rPr lang="en-US" sz="1200" kern="1200" dirty="0">
                <a:solidFill>
                  <a:schemeClr val="tx1"/>
                </a:solidFill>
                <a:effectLst/>
                <a:latin typeface="+mn-lt"/>
                <a:ea typeface="+mn-ea"/>
                <a:cs typeface="+mn-cs"/>
              </a:rPr>
              <a:t>. The NJDOE expects to make 16 awards of approximately $156,425 each for successful applicants. Final awards are subject to the availability of ESSER funds. </a:t>
            </a:r>
          </a:p>
          <a:p>
            <a:r>
              <a:rPr lang="en-US" sz="1200" kern="1200" dirty="0">
                <a:solidFill>
                  <a:schemeClr val="tx1"/>
                </a:solidFill>
                <a:effectLst/>
                <a:latin typeface="+mn-lt"/>
                <a:ea typeface="+mn-ea"/>
                <a:cs typeface="+mn-cs"/>
              </a:rPr>
              <a:t> </a:t>
            </a:r>
            <a:endParaRPr lang="en-US" sz="18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Funds provided under this grant program are one-time funds.  They are not Title I funds, and thus, are NOT subject to the federal </a:t>
            </a:r>
            <a:r>
              <a:rPr lang="en-US" sz="1200" i="1" u="sng" kern="1200" dirty="0">
                <a:solidFill>
                  <a:schemeClr val="tx1"/>
                </a:solidFill>
                <a:effectLst/>
                <a:latin typeface="+mn-lt"/>
                <a:ea typeface="+mn-ea"/>
                <a:cs typeface="+mn-cs"/>
                <a:hlinkClick r:id="rId3"/>
              </a:rPr>
              <a:t>Elementary and Secondary Education Act (ESEA) section 1118</a:t>
            </a:r>
            <a:r>
              <a:rPr lang="en-US" sz="1200" b="1" kern="1200" dirty="0">
                <a:solidFill>
                  <a:schemeClr val="tx1"/>
                </a:solidFill>
                <a:effectLst/>
                <a:latin typeface="+mn-lt"/>
                <a:ea typeface="+mn-ea"/>
                <a:cs typeface="+mn-cs"/>
              </a:rPr>
              <a:t> “supplement, not supplant” rule. </a:t>
            </a:r>
            <a:r>
              <a:rPr lang="en-US" sz="1200" kern="1200" dirty="0">
                <a:solidFill>
                  <a:schemeClr val="tx1"/>
                </a:solidFill>
                <a:effectLst/>
                <a:latin typeface="+mn-lt"/>
                <a:ea typeface="+mn-ea"/>
                <a:cs typeface="+mn-cs"/>
              </a:rPr>
              <a:t> </a:t>
            </a:r>
            <a:r>
              <a:rPr lang="en-US" sz="1200" b="1" i="1" kern="1200" dirty="0">
                <a:solidFill>
                  <a:schemeClr val="tx1"/>
                </a:solidFill>
                <a:effectLst/>
                <a:latin typeface="+mn-lt"/>
                <a:ea typeface="+mn-ea"/>
                <a:cs typeface="+mn-cs"/>
              </a:rPr>
              <a:t>ESSER</a:t>
            </a:r>
            <a:r>
              <a:rPr lang="en-US" sz="1200" b="1" kern="1200" dirty="0">
                <a:solidFill>
                  <a:schemeClr val="tx1"/>
                </a:solidFill>
                <a:effectLst/>
                <a:latin typeface="+mn-lt"/>
                <a:ea typeface="+mn-ea"/>
                <a:cs typeface="+mn-cs"/>
              </a:rPr>
              <a:t> is its own, separate, flexible program intended to assist with the COVID-19 response. </a:t>
            </a:r>
            <a:r>
              <a:rPr lang="en-US" sz="1200" kern="1200" dirty="0">
                <a:solidFill>
                  <a:schemeClr val="tx1"/>
                </a:solidFill>
                <a:effectLst/>
                <a:latin typeface="+mn-lt"/>
                <a:ea typeface="+mn-ea"/>
                <a:cs typeface="+mn-cs"/>
              </a:rPr>
              <a:t> Guidance on the allowable uses of ESSER can be found on the NJDOE website (</a:t>
            </a:r>
            <a:r>
              <a:rPr lang="en-US" sz="1200" u="sng" kern="1200" dirty="0">
                <a:solidFill>
                  <a:schemeClr val="tx1"/>
                </a:solidFill>
                <a:effectLst/>
                <a:latin typeface="+mn-lt"/>
                <a:ea typeface="+mn-ea"/>
                <a:cs typeface="+mn-cs"/>
                <a:hlinkClick r:id="rId4"/>
              </a:rPr>
              <a:t>https://www.nj.gov/education/covid19/boardops/caresact.shtml</a:t>
            </a: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342F9C00-C3AD-4B5B-86EA-23210B949D61}" type="slidenum">
              <a:rPr lang="en-US" smtClean="0"/>
              <a:t>7</a:t>
            </a:fld>
            <a:endParaRPr lang="en-US" dirty="0"/>
          </a:p>
        </p:txBody>
      </p:sp>
    </p:spTree>
    <p:extLst>
      <p:ext uri="{BB962C8B-B14F-4D97-AF65-F5344CB8AC3E}">
        <p14:creationId xmlns:p14="http://schemas.microsoft.com/office/powerpoint/2010/main" val="39278886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hangingPunct="0"/>
            <a:r>
              <a:rPr lang="en-US" sz="1200" b="1" kern="1200" dirty="0">
                <a:solidFill>
                  <a:schemeClr val="tx1"/>
                </a:solidFill>
                <a:effectLst/>
                <a:latin typeface="+mn-lt"/>
                <a:ea typeface="+mn-ea"/>
                <a:cs typeface="+mn-cs"/>
              </a:rPr>
              <a:t>Eligible Applicants</a:t>
            </a:r>
            <a:r>
              <a:rPr lang="en-US" sz="1200" kern="1200" dirty="0">
                <a:solidFill>
                  <a:schemeClr val="tx1"/>
                </a:solidFill>
                <a:effectLst/>
                <a:latin typeface="+mn-lt"/>
                <a:ea typeface="+mn-ea"/>
                <a:cs typeface="+mn-cs"/>
              </a:rPr>
              <a:t>: New Jersey public school districts, including Charter and Renaissance schools. </a:t>
            </a:r>
          </a:p>
          <a:p>
            <a:pPr eaLnBrk="0" hangingPunct="0"/>
            <a:r>
              <a:rPr lang="en-US" sz="1200" b="1" kern="1200" dirty="0">
                <a:solidFill>
                  <a:schemeClr val="tx1"/>
                </a:solidFill>
                <a:effectLst/>
                <a:latin typeface="+mn-lt"/>
                <a:ea typeface="+mn-ea"/>
                <a:cs typeface="+mn-cs"/>
              </a:rPr>
              <a:t>Cost Sharing or Matching</a:t>
            </a:r>
            <a:r>
              <a:rPr lang="en-US" sz="1200" kern="1200" dirty="0">
                <a:solidFill>
                  <a:schemeClr val="tx1"/>
                </a:solidFill>
                <a:effectLst/>
                <a:latin typeface="+mn-lt"/>
                <a:ea typeface="+mn-ea"/>
                <a:cs typeface="+mn-cs"/>
              </a:rPr>
              <a:t>: This NGO does not require cost sharing or matching.</a:t>
            </a:r>
          </a:p>
          <a:p>
            <a:pPr eaLnBrk="0" hangingPunct="0"/>
            <a:r>
              <a:rPr lang="en-US" sz="1200" b="1" kern="1200" dirty="0">
                <a:solidFill>
                  <a:schemeClr val="tx1"/>
                </a:solidFill>
                <a:effectLst/>
                <a:latin typeface="+mn-lt"/>
                <a:ea typeface="+mn-ea"/>
                <a:cs typeface="+mn-cs"/>
              </a:rPr>
              <a:t>Subgrantees:</a:t>
            </a:r>
            <a:r>
              <a:rPr lang="en-US" sz="1200" kern="1200" dirty="0">
                <a:solidFill>
                  <a:schemeClr val="tx1"/>
                </a:solidFill>
                <a:effectLst/>
                <a:latin typeface="+mn-lt"/>
                <a:ea typeface="+mn-ea"/>
                <a:cs typeface="+mn-cs"/>
              </a:rPr>
              <a:t> A grantee awarded under this competition may not award subgrants to entities to directly carry out project activities described in this application.</a:t>
            </a:r>
          </a:p>
          <a:p>
            <a:endParaRPr lang="en-US" dirty="0"/>
          </a:p>
        </p:txBody>
      </p:sp>
      <p:sp>
        <p:nvSpPr>
          <p:cNvPr id="4" name="Slide Number Placeholder 3"/>
          <p:cNvSpPr>
            <a:spLocks noGrp="1"/>
          </p:cNvSpPr>
          <p:nvPr>
            <p:ph type="sldNum" sz="quarter" idx="5"/>
          </p:nvPr>
        </p:nvSpPr>
        <p:spPr/>
        <p:txBody>
          <a:bodyPr/>
          <a:lstStyle/>
          <a:p>
            <a:fld id="{342F9C00-C3AD-4B5B-86EA-23210B949D61}" type="slidenum">
              <a:rPr lang="en-US" smtClean="0"/>
              <a:t>8</a:t>
            </a:fld>
            <a:endParaRPr lang="en-US" dirty="0"/>
          </a:p>
        </p:txBody>
      </p:sp>
    </p:spTree>
    <p:extLst>
      <p:ext uri="{BB962C8B-B14F-4D97-AF65-F5344CB8AC3E}">
        <p14:creationId xmlns:p14="http://schemas.microsoft.com/office/powerpoint/2010/main" val="31119194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Successful applicants will be required to submit performance data as part of the reporting requirements under this award.  Award recipients will be required to provide the relevant data as part of their interim and final program and fiscal progress reports.  </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*All program and fiscal progress reports will be submitted through the EWEG system.</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Grantees are required to submit all interim and final progress reports through the online EWEG system at: </a:t>
            </a:r>
            <a:r>
              <a:rPr lang="en-US" sz="1200" u="sng" kern="1200" dirty="0">
                <a:solidFill>
                  <a:schemeClr val="tx1"/>
                </a:solidFill>
                <a:effectLst/>
                <a:latin typeface="+mn-lt"/>
                <a:ea typeface="+mn-ea"/>
                <a:cs typeface="+mn-cs"/>
                <a:hlinkClick r:id="rId3"/>
              </a:rPr>
              <a:t>http://homeroom.state.nj.us</a:t>
            </a:r>
            <a:r>
              <a:rPr lang="en-US" sz="1200" kern="1200" dirty="0">
                <a:solidFill>
                  <a:schemeClr val="tx1"/>
                </a:solidFill>
                <a:effectLst/>
                <a:latin typeface="+mn-lt"/>
                <a:ea typeface="+mn-ea"/>
                <a:cs typeface="+mn-cs"/>
              </a:rPr>
              <a:t> on the dates specified: </a:t>
            </a:r>
          </a:p>
          <a:p>
            <a:r>
              <a:rPr lang="en-US" sz="1200" kern="1200" dirty="0">
                <a:solidFill>
                  <a:schemeClr val="tx1"/>
                </a:solidFill>
                <a:effectLst/>
                <a:latin typeface="+mn-lt"/>
                <a:ea typeface="+mn-ea"/>
                <a:cs typeface="+mn-cs"/>
              </a:rPr>
              <a:t>Paper (hard copy) reports will not be accepted, reviewed, or processed.  </a:t>
            </a:r>
          </a:p>
          <a:p>
            <a:endParaRPr lang="en-US" dirty="0"/>
          </a:p>
        </p:txBody>
      </p:sp>
      <p:sp>
        <p:nvSpPr>
          <p:cNvPr id="4" name="Slide Number Placeholder 3"/>
          <p:cNvSpPr>
            <a:spLocks noGrp="1"/>
          </p:cNvSpPr>
          <p:nvPr>
            <p:ph type="sldNum" sz="quarter" idx="5"/>
          </p:nvPr>
        </p:nvSpPr>
        <p:spPr/>
        <p:txBody>
          <a:bodyPr/>
          <a:lstStyle/>
          <a:p>
            <a:fld id="{342F9C00-C3AD-4B5B-86EA-23210B949D61}" type="slidenum">
              <a:rPr lang="en-US" smtClean="0"/>
              <a:t>9</a:t>
            </a:fld>
            <a:endParaRPr lang="en-US" dirty="0"/>
          </a:p>
        </p:txBody>
      </p:sp>
    </p:spTree>
    <p:extLst>
      <p:ext uri="{BB962C8B-B14F-4D97-AF65-F5344CB8AC3E}">
        <p14:creationId xmlns:p14="http://schemas.microsoft.com/office/powerpoint/2010/main" val="27598870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p:txBody>
      </p:sp>
      <p:sp>
        <p:nvSpPr>
          <p:cNvPr id="4" name="Slide Number Placeholder 3"/>
          <p:cNvSpPr>
            <a:spLocks noGrp="1"/>
          </p:cNvSpPr>
          <p:nvPr>
            <p:ph type="sldNum" sz="quarter" idx="5"/>
          </p:nvPr>
        </p:nvSpPr>
        <p:spPr/>
        <p:txBody>
          <a:bodyPr/>
          <a:lstStyle/>
          <a:p>
            <a:fld id="{342F9C00-C3AD-4B5B-86EA-23210B949D61}" type="slidenum">
              <a:rPr lang="en-US" smtClean="0"/>
              <a:t>10</a:t>
            </a:fld>
            <a:endParaRPr lang="en-US" dirty="0"/>
          </a:p>
        </p:txBody>
      </p:sp>
    </p:spTree>
    <p:extLst>
      <p:ext uri="{BB962C8B-B14F-4D97-AF65-F5344CB8AC3E}">
        <p14:creationId xmlns:p14="http://schemas.microsoft.com/office/powerpoint/2010/main" val="1528959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8.png"/><Relationship Id="rId7" Type="http://schemas.openxmlformats.org/officeDocument/2006/relationships/image" Target="../media/image3.png"/><Relationship Id="rId2" Type="http://schemas.openxmlformats.org/officeDocument/2006/relationships/hyperlink" Target="https://www.facebook.com/njdeptofed/" TargetMode="External"/><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hyperlink" Target="https://twitter.com/NewJerseyDOE" TargetMode="External"/><Relationship Id="rId9" Type="http://schemas.openxmlformats.org/officeDocument/2006/relationships/image" Target="../media/image5.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3.png"/><Relationship Id="rId2" Type="http://schemas.openxmlformats.org/officeDocument/2006/relationships/hyperlink" Target="https://www.facebook.com/njdeptofed/" TargetMode="External"/><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hyperlink" Target="https://twitter.com/NewJerseyDOE" TargetMode="Externa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41077" y="1488660"/>
            <a:ext cx="8942601" cy="1421452"/>
          </a:xfrm>
        </p:spPr>
        <p:txBody>
          <a:bodyPr anchor="b">
            <a:noAutofit/>
          </a:bodyPr>
          <a:lstStyle>
            <a:lvl1pPr algn="l">
              <a:defRPr sz="4800">
                <a:latin typeface="Bell MT" panose="02020503060305020303" pitchFamily="18" charset="0"/>
              </a:defRPr>
            </a:lvl1pPr>
          </a:lstStyle>
          <a:p>
            <a:r>
              <a:rPr lang="en-US" dirty="0"/>
              <a:t>New Jersey </a:t>
            </a:r>
            <a:br>
              <a:rPr lang="en-US" dirty="0"/>
            </a:br>
            <a:r>
              <a:rPr lang="en-US" dirty="0"/>
              <a:t>Department of Education </a:t>
            </a:r>
          </a:p>
        </p:txBody>
      </p:sp>
      <p:sp>
        <p:nvSpPr>
          <p:cNvPr id="3" name="Subtitle 2"/>
          <p:cNvSpPr>
            <a:spLocks noGrp="1"/>
          </p:cNvSpPr>
          <p:nvPr>
            <p:ph type="subTitle" idx="1" hasCustomPrompt="1"/>
          </p:nvPr>
        </p:nvSpPr>
        <p:spPr>
          <a:xfrm>
            <a:off x="1276739" y="3593989"/>
            <a:ext cx="9144000" cy="1655762"/>
          </a:xfrm>
        </p:spPr>
        <p:txBody>
          <a:bodyPr/>
          <a:lstStyle>
            <a:lvl1pPr marL="0" indent="0" algn="ctr">
              <a:buNone/>
              <a:defRPr sz="2400" b="1" baseline="0">
                <a:latin typeface="Bell MT" panose="020205030603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Division </a:t>
            </a:r>
          </a:p>
          <a:p>
            <a:r>
              <a:rPr lang="en-US" dirty="0"/>
              <a:t>Presentation Title </a:t>
            </a:r>
          </a:p>
          <a:p>
            <a:r>
              <a:rPr lang="en-US" dirty="0"/>
              <a:t>Date </a:t>
            </a:r>
          </a:p>
        </p:txBody>
      </p:sp>
      <p:sp>
        <p:nvSpPr>
          <p:cNvPr id="8" name="Isosceles Triangle 7"/>
          <p:cNvSpPr/>
          <p:nvPr userDrawn="1"/>
        </p:nvSpPr>
        <p:spPr>
          <a:xfrm flipV="1">
            <a:off x="6081979" y="0"/>
            <a:ext cx="6177355" cy="4523304"/>
          </a:xfrm>
          <a:prstGeom prst="triangle">
            <a:avLst>
              <a:gd name="adj" fmla="val 99728"/>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cxnSp>
        <p:nvCxnSpPr>
          <p:cNvPr id="11" name="Straight Connector 10"/>
          <p:cNvCxnSpPr/>
          <p:nvPr userDrawn="1"/>
        </p:nvCxnSpPr>
        <p:spPr>
          <a:xfrm>
            <a:off x="241076" y="2925833"/>
            <a:ext cx="9851152" cy="0"/>
          </a:xfrm>
          <a:prstGeom prst="line">
            <a:avLst/>
          </a:prstGeom>
          <a:ln w="76200">
            <a:solidFill>
              <a:schemeClr val="accent4"/>
            </a:solidFill>
          </a:ln>
        </p:spPr>
        <p:style>
          <a:lnRef idx="1">
            <a:schemeClr val="dk1"/>
          </a:lnRef>
          <a:fillRef idx="0">
            <a:schemeClr val="dk1"/>
          </a:fillRef>
          <a:effectRef idx="0">
            <a:schemeClr val="dk1"/>
          </a:effectRef>
          <a:fontRef idx="minor">
            <a:schemeClr val="tx1"/>
          </a:fontRef>
        </p:style>
      </p:cxnSp>
      <p:sp>
        <p:nvSpPr>
          <p:cNvPr id="9" name="Isosceles Triangle 8"/>
          <p:cNvSpPr/>
          <p:nvPr userDrawn="1"/>
        </p:nvSpPr>
        <p:spPr>
          <a:xfrm rot="10800000" flipV="1">
            <a:off x="0" y="4615396"/>
            <a:ext cx="3794589" cy="2244298"/>
          </a:xfrm>
          <a:prstGeom prst="triangle">
            <a:avLst>
              <a:gd name="adj" fmla="val 99728"/>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2247" y="5461551"/>
            <a:ext cx="1755048" cy="1316286"/>
          </a:xfrm>
          <a:prstGeom prst="rect">
            <a:avLst/>
          </a:prstGeom>
          <a:effectLst>
            <a:outerShdw blurRad="50800" dist="38100" dir="8100000" algn="tr" rotWithShape="0">
              <a:prstClr val="black">
                <a:alpha val="40000"/>
              </a:prstClr>
            </a:outerShdw>
          </a:effectLst>
        </p:spPr>
      </p:pic>
      <p:pic>
        <p:nvPicPr>
          <p:cNvPr id="10" name="Picture 9"/>
          <p:cNvPicPr>
            <a:picLocks noChangeAspect="1"/>
          </p:cNvPicPr>
          <p:nvPr userDrawn="1"/>
        </p:nvPicPr>
        <p:blipFill>
          <a:blip r:embed="rId3">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260842" y="967688"/>
            <a:ext cx="4399149" cy="3299362"/>
          </a:xfrm>
          <a:prstGeom prst="rect">
            <a:avLst/>
          </a:prstGeom>
          <a:effectLst>
            <a:outerShdw blurRad="50800" dist="38100" algn="l" rotWithShape="0">
              <a:prstClr val="black">
                <a:alpha val="40000"/>
              </a:prstClr>
            </a:outerShdw>
          </a:effectLst>
        </p:spPr>
      </p:pic>
    </p:spTree>
    <p:extLst>
      <p:ext uri="{BB962C8B-B14F-4D97-AF65-F5344CB8AC3E}">
        <p14:creationId xmlns:p14="http://schemas.microsoft.com/office/powerpoint/2010/main" val="3465811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1"/>
            <a:ext cx="3932237" cy="890059"/>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301176" y="724778"/>
            <a:ext cx="6172200" cy="540385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1347259"/>
            <a:ext cx="3932237" cy="433087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6" name="Footer Placeholder 5"/>
          <p:cNvSpPr>
            <a:spLocks noGrp="1"/>
          </p:cNvSpPr>
          <p:nvPr>
            <p:ph type="ftr" sz="quarter" idx="11"/>
          </p:nvPr>
        </p:nvSpPr>
        <p:spPr>
          <a:xfrm>
            <a:off x="4047067" y="657913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9398000" y="6579129"/>
            <a:ext cx="27432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5" name="Picture 4"/>
          <p:cNvPicPr>
            <a:picLocks noChangeAspect="1"/>
          </p:cNvPicPr>
          <p:nvPr userDrawn="1"/>
        </p:nvPicPr>
        <p:blipFill>
          <a:blip r:embed="rId2"/>
          <a:stretch>
            <a:fillRect/>
          </a:stretch>
        </p:blipFill>
        <p:spPr>
          <a:xfrm>
            <a:off x="98321" y="5869782"/>
            <a:ext cx="1211177" cy="914479"/>
          </a:xfrm>
          <a:prstGeom prst="rect">
            <a:avLst/>
          </a:prstGeom>
        </p:spPr>
      </p:pic>
      <p:pic>
        <p:nvPicPr>
          <p:cNvPr id="10" name="Picture 9"/>
          <p:cNvPicPr>
            <a:picLocks noChangeAspect="1"/>
          </p:cNvPicPr>
          <p:nvPr userDrawn="1"/>
        </p:nvPicPr>
        <p:blipFill>
          <a:blip r:embed="rId3"/>
          <a:stretch>
            <a:fillRect/>
          </a:stretch>
        </p:blipFill>
        <p:spPr>
          <a:xfrm>
            <a:off x="8867648" y="1"/>
            <a:ext cx="3324353" cy="2043567"/>
          </a:xfrm>
          <a:prstGeom prst="rect">
            <a:avLst/>
          </a:prstGeom>
        </p:spPr>
      </p:pic>
      <p:pic>
        <p:nvPicPr>
          <p:cNvPr id="12" name="Picture 11"/>
          <p:cNvPicPr>
            <a:picLocks noChangeAspect="1"/>
          </p:cNvPicPr>
          <p:nvPr userDrawn="1"/>
        </p:nvPicPr>
        <p:blipFill>
          <a:blip r:embed="rId4"/>
          <a:stretch>
            <a:fillRect/>
          </a:stretch>
        </p:blipFill>
        <p:spPr>
          <a:xfrm>
            <a:off x="10575497" y="-76637"/>
            <a:ext cx="1291355" cy="1698960"/>
          </a:xfrm>
          <a:prstGeom prst="rect">
            <a:avLst/>
          </a:prstGeom>
        </p:spPr>
      </p:pic>
    </p:spTree>
    <p:extLst>
      <p:ext uri="{BB962C8B-B14F-4D97-AF65-F5344CB8AC3E}">
        <p14:creationId xmlns:p14="http://schemas.microsoft.com/office/powerpoint/2010/main" val="3859190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1"/>
            <a:ext cx="3932237" cy="890059"/>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301176" y="724778"/>
            <a:ext cx="6172200" cy="540385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1347259"/>
            <a:ext cx="3932237" cy="433087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6" name="Footer Placeholder 5"/>
          <p:cNvSpPr>
            <a:spLocks noGrp="1"/>
          </p:cNvSpPr>
          <p:nvPr>
            <p:ph type="ftr" sz="quarter" idx="11"/>
          </p:nvPr>
        </p:nvSpPr>
        <p:spPr>
          <a:xfrm>
            <a:off x="4047067" y="657913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9398000" y="6579129"/>
            <a:ext cx="27432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5" name="Picture 4"/>
          <p:cNvPicPr>
            <a:picLocks noChangeAspect="1"/>
          </p:cNvPicPr>
          <p:nvPr userDrawn="1"/>
        </p:nvPicPr>
        <p:blipFill>
          <a:blip r:embed="rId2"/>
          <a:stretch>
            <a:fillRect/>
          </a:stretch>
        </p:blipFill>
        <p:spPr>
          <a:xfrm>
            <a:off x="98321" y="5869782"/>
            <a:ext cx="1211177" cy="914479"/>
          </a:xfrm>
          <a:prstGeom prst="rect">
            <a:avLst/>
          </a:prstGeom>
        </p:spPr>
      </p:pic>
    </p:spTree>
    <p:extLst>
      <p:ext uri="{BB962C8B-B14F-4D97-AF65-F5344CB8AC3E}">
        <p14:creationId xmlns:p14="http://schemas.microsoft.com/office/powerpoint/2010/main" val="1258262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1"/>
            <a:ext cx="3932237" cy="930275"/>
          </a:xfrm>
        </p:spPr>
        <p:txBody>
          <a:bodyPr anchor="b"/>
          <a:lstStyle>
            <a:lvl1pPr>
              <a:defRPr sz="2400"/>
            </a:lvl1pPr>
          </a:lstStyle>
          <a:p>
            <a:r>
              <a:rPr lang="en-US" dirty="0"/>
              <a:t>Click to edit Master title style</a:t>
            </a:r>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839788" y="1387475"/>
            <a:ext cx="3932237" cy="4433982"/>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6" name="Footer Placeholder 5"/>
          <p:cNvSpPr>
            <a:spLocks noGrp="1"/>
          </p:cNvSpPr>
          <p:nvPr>
            <p:ph type="ftr" sz="quarter" idx="11"/>
          </p:nvPr>
        </p:nvSpPr>
        <p:spPr>
          <a:xfrm>
            <a:off x="3970867" y="6538914"/>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9346059" y="6553731"/>
            <a:ext cx="27432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5" name="Picture 4"/>
          <p:cNvPicPr>
            <a:picLocks noChangeAspect="1"/>
          </p:cNvPicPr>
          <p:nvPr userDrawn="1"/>
        </p:nvPicPr>
        <p:blipFill>
          <a:blip r:embed="rId2"/>
          <a:stretch>
            <a:fillRect/>
          </a:stretch>
        </p:blipFill>
        <p:spPr>
          <a:xfrm>
            <a:off x="98321" y="5869782"/>
            <a:ext cx="1211177" cy="914479"/>
          </a:xfrm>
          <a:prstGeom prst="rect">
            <a:avLst/>
          </a:prstGeom>
        </p:spPr>
      </p:pic>
      <p:pic>
        <p:nvPicPr>
          <p:cNvPr id="10" name="Picture 9"/>
          <p:cNvPicPr>
            <a:picLocks noChangeAspect="1"/>
          </p:cNvPicPr>
          <p:nvPr userDrawn="1"/>
        </p:nvPicPr>
        <p:blipFill>
          <a:blip r:embed="rId3"/>
          <a:stretch>
            <a:fillRect/>
          </a:stretch>
        </p:blipFill>
        <p:spPr>
          <a:xfrm>
            <a:off x="8867648" y="1"/>
            <a:ext cx="3324353" cy="2043567"/>
          </a:xfrm>
          <a:prstGeom prst="rect">
            <a:avLst/>
          </a:prstGeom>
        </p:spPr>
      </p:pic>
      <p:pic>
        <p:nvPicPr>
          <p:cNvPr id="11" name="Picture 10"/>
          <p:cNvPicPr>
            <a:picLocks noChangeAspect="1"/>
          </p:cNvPicPr>
          <p:nvPr userDrawn="1"/>
        </p:nvPicPr>
        <p:blipFill>
          <a:blip r:embed="rId4"/>
          <a:stretch>
            <a:fillRect/>
          </a:stretch>
        </p:blipFill>
        <p:spPr>
          <a:xfrm>
            <a:off x="10575497" y="-76637"/>
            <a:ext cx="1291355" cy="1698960"/>
          </a:xfrm>
          <a:prstGeom prst="rect">
            <a:avLst/>
          </a:prstGeom>
        </p:spPr>
      </p:pic>
    </p:spTree>
    <p:extLst>
      <p:ext uri="{BB962C8B-B14F-4D97-AF65-F5344CB8AC3E}">
        <p14:creationId xmlns:p14="http://schemas.microsoft.com/office/powerpoint/2010/main" val="33758876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1"/>
            <a:ext cx="3932237" cy="930275"/>
          </a:xfrm>
        </p:spPr>
        <p:txBody>
          <a:bodyPr anchor="b"/>
          <a:lstStyle>
            <a:lvl1pPr>
              <a:defRPr sz="2400"/>
            </a:lvl1pPr>
          </a:lstStyle>
          <a:p>
            <a:r>
              <a:rPr lang="en-US" dirty="0"/>
              <a:t>Click to edit Master title style</a:t>
            </a:r>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839788" y="1387475"/>
            <a:ext cx="3932237" cy="4433982"/>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6" name="Footer Placeholder 5"/>
          <p:cNvSpPr>
            <a:spLocks noGrp="1"/>
          </p:cNvSpPr>
          <p:nvPr>
            <p:ph type="ftr" sz="quarter" idx="11"/>
          </p:nvPr>
        </p:nvSpPr>
        <p:spPr>
          <a:xfrm>
            <a:off x="3970867" y="6538914"/>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9346059" y="6553731"/>
            <a:ext cx="27432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5" name="Picture 4"/>
          <p:cNvPicPr>
            <a:picLocks noChangeAspect="1"/>
          </p:cNvPicPr>
          <p:nvPr userDrawn="1"/>
        </p:nvPicPr>
        <p:blipFill>
          <a:blip r:embed="rId2"/>
          <a:stretch>
            <a:fillRect/>
          </a:stretch>
        </p:blipFill>
        <p:spPr>
          <a:xfrm>
            <a:off x="98321" y="5869782"/>
            <a:ext cx="1211177" cy="914479"/>
          </a:xfrm>
          <a:prstGeom prst="rect">
            <a:avLst/>
          </a:prstGeom>
        </p:spPr>
      </p:pic>
    </p:spTree>
    <p:extLst>
      <p:ext uri="{BB962C8B-B14F-4D97-AF65-F5344CB8AC3E}">
        <p14:creationId xmlns:p14="http://schemas.microsoft.com/office/powerpoint/2010/main" val="2703133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Footer Placeholder 4"/>
          <p:cNvSpPr>
            <a:spLocks noGrp="1"/>
          </p:cNvSpPr>
          <p:nvPr>
            <p:ph type="ftr" sz="quarter" idx="11"/>
          </p:nvPr>
        </p:nvSpPr>
        <p:spPr>
          <a:xfrm>
            <a:off x="4038600" y="6538914"/>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9296400" y="6538914"/>
            <a:ext cx="27432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8" name="Picture 7"/>
          <p:cNvPicPr>
            <a:picLocks noChangeAspect="1"/>
          </p:cNvPicPr>
          <p:nvPr userDrawn="1"/>
        </p:nvPicPr>
        <p:blipFill>
          <a:blip r:embed="rId2"/>
          <a:stretch>
            <a:fillRect/>
          </a:stretch>
        </p:blipFill>
        <p:spPr>
          <a:xfrm>
            <a:off x="98321" y="5869782"/>
            <a:ext cx="1211177" cy="914479"/>
          </a:xfrm>
          <a:prstGeom prst="rect">
            <a:avLst/>
          </a:prstGeom>
        </p:spPr>
      </p:pic>
      <p:pic>
        <p:nvPicPr>
          <p:cNvPr id="9" name="Picture 8"/>
          <p:cNvPicPr>
            <a:picLocks noChangeAspect="1"/>
          </p:cNvPicPr>
          <p:nvPr userDrawn="1"/>
        </p:nvPicPr>
        <p:blipFill>
          <a:blip r:embed="rId3"/>
          <a:stretch>
            <a:fillRect/>
          </a:stretch>
        </p:blipFill>
        <p:spPr>
          <a:xfrm>
            <a:off x="8867648" y="1"/>
            <a:ext cx="3324353" cy="2043567"/>
          </a:xfrm>
          <a:prstGeom prst="rect">
            <a:avLst/>
          </a:prstGeom>
        </p:spPr>
      </p:pic>
      <p:pic>
        <p:nvPicPr>
          <p:cNvPr id="10" name="Picture 9"/>
          <p:cNvPicPr>
            <a:picLocks noChangeAspect="1"/>
          </p:cNvPicPr>
          <p:nvPr userDrawn="1"/>
        </p:nvPicPr>
        <p:blipFill>
          <a:blip r:embed="rId4"/>
          <a:stretch>
            <a:fillRect/>
          </a:stretch>
        </p:blipFill>
        <p:spPr>
          <a:xfrm>
            <a:off x="10575497" y="-76637"/>
            <a:ext cx="1291355" cy="1698960"/>
          </a:xfrm>
          <a:prstGeom prst="rect">
            <a:avLst/>
          </a:prstGeom>
        </p:spPr>
      </p:pic>
    </p:spTree>
    <p:extLst>
      <p:ext uri="{BB962C8B-B14F-4D97-AF65-F5344CB8AC3E}">
        <p14:creationId xmlns:p14="http://schemas.microsoft.com/office/powerpoint/2010/main" val="12103574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Footer Placeholder 4"/>
          <p:cNvSpPr>
            <a:spLocks noGrp="1"/>
          </p:cNvSpPr>
          <p:nvPr>
            <p:ph type="ftr" sz="quarter" idx="11"/>
          </p:nvPr>
        </p:nvSpPr>
        <p:spPr>
          <a:xfrm>
            <a:off x="4038600" y="6538914"/>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9296400" y="6538914"/>
            <a:ext cx="27432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8" name="Picture 7"/>
          <p:cNvPicPr>
            <a:picLocks noChangeAspect="1"/>
          </p:cNvPicPr>
          <p:nvPr userDrawn="1"/>
        </p:nvPicPr>
        <p:blipFill>
          <a:blip r:embed="rId2"/>
          <a:stretch>
            <a:fillRect/>
          </a:stretch>
        </p:blipFill>
        <p:spPr>
          <a:xfrm>
            <a:off x="98321" y="5869782"/>
            <a:ext cx="1211177" cy="914479"/>
          </a:xfrm>
          <a:prstGeom prst="rect">
            <a:avLst/>
          </a:prstGeom>
        </p:spPr>
      </p:pic>
    </p:spTree>
    <p:extLst>
      <p:ext uri="{BB962C8B-B14F-4D97-AF65-F5344CB8AC3E}">
        <p14:creationId xmlns:p14="http://schemas.microsoft.com/office/powerpoint/2010/main" val="14676844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hank You Page Layout">
    <p:spTree>
      <p:nvGrpSpPr>
        <p:cNvPr id="1" name=""/>
        <p:cNvGrpSpPr/>
        <p:nvPr/>
      </p:nvGrpSpPr>
      <p:grpSpPr>
        <a:xfrm>
          <a:off x="0" y="0"/>
          <a:ext cx="0" cy="0"/>
          <a:chOff x="0" y="0"/>
          <a:chExt cx="0" cy="0"/>
        </a:xfrm>
      </p:grpSpPr>
      <p:sp>
        <p:nvSpPr>
          <p:cNvPr id="22" name="Slide Number Placeholder 8"/>
          <p:cNvSpPr txBox="1">
            <a:spLocks/>
          </p:cNvSpPr>
          <p:nvPr userDrawn="1"/>
        </p:nvSpPr>
        <p:spPr>
          <a:xfrm>
            <a:off x="9448800" y="6577836"/>
            <a:ext cx="2743200" cy="294983"/>
          </a:xfrm>
          <a:prstGeom prst="rect">
            <a:avLst/>
          </a:prstGeom>
        </p:spPr>
        <p:txBody>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D5C70A5-9411-4B11-A0DB-D49D3D849901}" type="slidenum">
              <a:rPr lang="en-US" sz="900" smtClean="0"/>
              <a:pPr/>
              <a:t>‹#›</a:t>
            </a:fld>
            <a:endParaRPr lang="en-US" sz="900" dirty="0"/>
          </a:p>
        </p:txBody>
      </p:sp>
      <p:sp>
        <p:nvSpPr>
          <p:cNvPr id="24" name="TextBox 23"/>
          <p:cNvSpPr txBox="1"/>
          <p:nvPr userDrawn="1"/>
        </p:nvSpPr>
        <p:spPr>
          <a:xfrm>
            <a:off x="1436328" y="5747069"/>
            <a:ext cx="2281394" cy="415498"/>
          </a:xfrm>
          <a:prstGeom prst="rect">
            <a:avLst/>
          </a:prstGeom>
          <a:noFill/>
        </p:spPr>
        <p:txBody>
          <a:bodyPr wrap="none" rtlCol="0">
            <a:spAutoFit/>
          </a:bodyPr>
          <a:lstStyle/>
          <a:p>
            <a:r>
              <a:rPr lang="en-US" sz="1050" dirty="0">
                <a:latin typeface="Bell MT" panose="02020503060305020303" pitchFamily="18" charset="0"/>
              </a:rPr>
              <a:t>New Jersey Department of Education </a:t>
            </a:r>
          </a:p>
          <a:p>
            <a:pPr algn="ctr"/>
            <a:r>
              <a:rPr lang="en-US" sz="1050" dirty="0">
                <a:latin typeface="Bell MT" panose="02020503060305020303" pitchFamily="18" charset="0"/>
              </a:rPr>
              <a:t>(@njdeptofed)</a:t>
            </a:r>
          </a:p>
        </p:txBody>
      </p:sp>
      <p:sp>
        <p:nvSpPr>
          <p:cNvPr id="26" name="TextBox 25"/>
          <p:cNvSpPr txBox="1"/>
          <p:nvPr userDrawn="1"/>
        </p:nvSpPr>
        <p:spPr>
          <a:xfrm>
            <a:off x="5174126" y="5807263"/>
            <a:ext cx="1800301" cy="253916"/>
          </a:xfrm>
          <a:prstGeom prst="rect">
            <a:avLst/>
          </a:prstGeom>
          <a:noFill/>
        </p:spPr>
        <p:txBody>
          <a:bodyPr wrap="square" rtlCol="0">
            <a:spAutoFit/>
          </a:bodyPr>
          <a:lstStyle/>
          <a:p>
            <a:pPr algn="ctr"/>
            <a:r>
              <a:rPr lang="en-US" sz="1050" dirty="0">
                <a:latin typeface="Bell MT" panose="02020503060305020303" pitchFamily="18" charset="0"/>
              </a:rPr>
              <a:t>@NewJerseyDOE</a:t>
            </a:r>
          </a:p>
        </p:txBody>
      </p:sp>
      <p:sp>
        <p:nvSpPr>
          <p:cNvPr id="28" name="TextBox 27"/>
          <p:cNvSpPr txBox="1"/>
          <p:nvPr userDrawn="1"/>
        </p:nvSpPr>
        <p:spPr>
          <a:xfrm>
            <a:off x="8700296" y="5807262"/>
            <a:ext cx="1128834" cy="253916"/>
          </a:xfrm>
          <a:prstGeom prst="rect">
            <a:avLst/>
          </a:prstGeom>
          <a:noFill/>
        </p:spPr>
        <p:txBody>
          <a:bodyPr wrap="none" rtlCol="0">
            <a:spAutoFit/>
          </a:bodyPr>
          <a:lstStyle/>
          <a:p>
            <a:pPr algn="ctr"/>
            <a:r>
              <a:rPr lang="en-US" sz="1050" dirty="0">
                <a:latin typeface="Bell MT" panose="02020503060305020303" pitchFamily="18" charset="0"/>
              </a:rPr>
              <a:t>@NewJerseyDoe</a:t>
            </a:r>
          </a:p>
        </p:txBody>
      </p:sp>
      <p:sp>
        <p:nvSpPr>
          <p:cNvPr id="29" name="TextBox 28"/>
          <p:cNvSpPr txBox="1"/>
          <p:nvPr userDrawn="1"/>
        </p:nvSpPr>
        <p:spPr>
          <a:xfrm>
            <a:off x="5165073" y="4428772"/>
            <a:ext cx="1443729" cy="415498"/>
          </a:xfrm>
          <a:prstGeom prst="rect">
            <a:avLst/>
          </a:prstGeom>
          <a:noFill/>
        </p:spPr>
        <p:txBody>
          <a:bodyPr wrap="none" rtlCol="0">
            <a:spAutoFit/>
          </a:bodyPr>
          <a:lstStyle/>
          <a:p>
            <a:r>
              <a:rPr lang="en-US" sz="2100" b="1" dirty="0">
                <a:latin typeface="Bell MT" panose="02020503060305020303" pitchFamily="18" charset="0"/>
              </a:rPr>
              <a:t>Follow Us!</a:t>
            </a:r>
          </a:p>
        </p:txBody>
      </p:sp>
      <p:sp>
        <p:nvSpPr>
          <p:cNvPr id="31" name="Text Placeholder 30"/>
          <p:cNvSpPr>
            <a:spLocks noGrp="1"/>
          </p:cNvSpPr>
          <p:nvPr>
            <p:ph type="body" sz="quarter" idx="13" hasCustomPrompt="1"/>
          </p:nvPr>
        </p:nvSpPr>
        <p:spPr>
          <a:xfrm>
            <a:off x="2409032" y="2506362"/>
            <a:ext cx="7373937" cy="1459617"/>
          </a:xfrm>
        </p:spPr>
        <p:txBody>
          <a:bodyPr>
            <a:normAutofit/>
          </a:bodyPr>
          <a:lstStyle>
            <a:lvl1pPr marL="0" indent="0" algn="ctr">
              <a:buNone/>
              <a:defRPr sz="1800" baseline="0"/>
            </a:lvl1pPr>
          </a:lstStyle>
          <a:p>
            <a:pPr lvl="0"/>
            <a:r>
              <a:rPr lang="en-US" dirty="0"/>
              <a:t>Department Contact Info</a:t>
            </a:r>
          </a:p>
          <a:p>
            <a:pPr lvl="0"/>
            <a:r>
              <a:rPr lang="en-US" dirty="0"/>
              <a:t>Phone Number:</a:t>
            </a:r>
          </a:p>
          <a:p>
            <a:pPr lvl="0"/>
            <a:r>
              <a:rPr lang="en-US" dirty="0"/>
              <a:t>Email: </a:t>
            </a:r>
          </a:p>
        </p:txBody>
      </p:sp>
      <p:sp>
        <p:nvSpPr>
          <p:cNvPr id="32" name="Slide Number Placeholder 31"/>
          <p:cNvSpPr>
            <a:spLocks noGrp="1"/>
          </p:cNvSpPr>
          <p:nvPr>
            <p:ph type="sldNum" sz="quarter" idx="14"/>
          </p:nvPr>
        </p:nvSpPr>
        <p:spPr>
          <a:xfrm>
            <a:off x="9448800" y="6577836"/>
            <a:ext cx="2743200" cy="365125"/>
          </a:xfrm>
          <a:prstGeom prst="rect">
            <a:avLst/>
          </a:prstGeom>
        </p:spPr>
        <p:txBody>
          <a:bodyPr/>
          <a:lstStyle/>
          <a:p>
            <a:pPr algn="r"/>
            <a:fld id="{CD5C70A5-9411-4B11-A0DB-D49D3D849901}" type="slidenum">
              <a:rPr lang="en-US" smtClean="0"/>
              <a:pPr algn="r"/>
              <a:t>‹#›</a:t>
            </a:fld>
            <a:endParaRPr lang="en-US" dirty="0"/>
          </a:p>
        </p:txBody>
      </p:sp>
      <p:sp>
        <p:nvSpPr>
          <p:cNvPr id="34" name="TextBox 33"/>
          <p:cNvSpPr txBox="1"/>
          <p:nvPr userDrawn="1"/>
        </p:nvSpPr>
        <p:spPr>
          <a:xfrm>
            <a:off x="3043672" y="1292971"/>
            <a:ext cx="4992585" cy="692497"/>
          </a:xfrm>
          <a:prstGeom prst="rect">
            <a:avLst/>
          </a:prstGeom>
          <a:noFill/>
        </p:spPr>
        <p:txBody>
          <a:bodyPr wrap="none" rtlCol="0">
            <a:spAutoFit/>
          </a:bodyPr>
          <a:lstStyle/>
          <a:p>
            <a:r>
              <a:rPr lang="en-US" sz="1800" b="0" dirty="0">
                <a:latin typeface="Bell MT" panose="02020503060305020303" pitchFamily="18" charset="0"/>
              </a:rPr>
              <a:t>New Jersey Department of Education Website</a:t>
            </a:r>
            <a:r>
              <a:rPr lang="en-US" sz="1800" b="1" dirty="0">
                <a:latin typeface="Bell MT" panose="02020503060305020303" pitchFamily="18" charset="0"/>
              </a:rPr>
              <a:t> </a:t>
            </a:r>
          </a:p>
          <a:p>
            <a:pPr algn="ctr"/>
            <a:r>
              <a:rPr lang="en-US" sz="1800" b="1" dirty="0">
                <a:latin typeface="Bell MT" panose="02020503060305020303" pitchFamily="18" charset="0"/>
              </a:rPr>
              <a:t>http://www.state.nj.us/education</a:t>
            </a:r>
            <a:r>
              <a:rPr lang="en-US" sz="2100" b="1" dirty="0">
                <a:latin typeface="Bell MT" panose="02020503060305020303" pitchFamily="18" charset="0"/>
              </a:rPr>
              <a:t>/</a:t>
            </a:r>
          </a:p>
        </p:txBody>
      </p:sp>
      <p:sp>
        <p:nvSpPr>
          <p:cNvPr id="36" name="TextBox 35"/>
          <p:cNvSpPr txBox="1"/>
          <p:nvPr userDrawn="1"/>
        </p:nvSpPr>
        <p:spPr>
          <a:xfrm>
            <a:off x="4454463" y="280354"/>
            <a:ext cx="2366097" cy="600164"/>
          </a:xfrm>
          <a:prstGeom prst="rect">
            <a:avLst/>
          </a:prstGeom>
          <a:noFill/>
        </p:spPr>
        <p:txBody>
          <a:bodyPr wrap="none" rtlCol="0">
            <a:spAutoFit/>
          </a:bodyPr>
          <a:lstStyle/>
          <a:p>
            <a:r>
              <a:rPr lang="en-US" sz="3300" b="1" dirty="0">
                <a:latin typeface="Bell MT" panose="02020503060305020303" pitchFamily="18" charset="0"/>
              </a:rPr>
              <a:t>Thank You!</a:t>
            </a:r>
            <a:endParaRPr lang="en-US" sz="3600" b="1" dirty="0">
              <a:latin typeface="Bell MT" panose="02020503060305020303" pitchFamily="18" charset="0"/>
            </a:endParaRPr>
          </a:p>
        </p:txBody>
      </p:sp>
      <p:pic>
        <p:nvPicPr>
          <p:cNvPr id="16" name="Picture 15">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64397" y="5289869"/>
            <a:ext cx="569284" cy="426963"/>
          </a:xfrm>
          <a:prstGeom prst="rect">
            <a:avLst/>
          </a:prstGeom>
        </p:spPr>
      </p:pic>
      <p:pic>
        <p:nvPicPr>
          <p:cNvPr id="17" name="Picture 16">
            <a:hlinkClick r:id="rId4"/>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69476" y="5286419"/>
            <a:ext cx="586803" cy="440102"/>
          </a:xfrm>
          <a:prstGeom prst="rect">
            <a:avLst/>
          </a:prstGeom>
        </p:spPr>
      </p:pic>
      <p:pic>
        <p:nvPicPr>
          <p:cNvPr id="3" name="Picture 2"/>
          <p:cNvPicPr>
            <a:picLocks noChangeAspect="1"/>
          </p:cNvPicPr>
          <p:nvPr userDrawn="1"/>
        </p:nvPicPr>
        <p:blipFill>
          <a:blip r:embed="rId6"/>
          <a:stretch>
            <a:fillRect/>
          </a:stretch>
        </p:blipFill>
        <p:spPr>
          <a:xfrm>
            <a:off x="8974556" y="5226303"/>
            <a:ext cx="669453" cy="502090"/>
          </a:xfrm>
          <a:prstGeom prst="rect">
            <a:avLst/>
          </a:prstGeom>
        </p:spPr>
      </p:pic>
      <p:pic>
        <p:nvPicPr>
          <p:cNvPr id="19" name="Picture 18"/>
          <p:cNvPicPr>
            <a:picLocks noChangeAspect="1"/>
          </p:cNvPicPr>
          <p:nvPr userDrawn="1"/>
        </p:nvPicPr>
        <p:blipFill>
          <a:blip r:embed="rId7"/>
          <a:stretch>
            <a:fillRect/>
          </a:stretch>
        </p:blipFill>
        <p:spPr>
          <a:xfrm>
            <a:off x="98321" y="5869782"/>
            <a:ext cx="1211177" cy="914479"/>
          </a:xfrm>
          <a:prstGeom prst="rect">
            <a:avLst/>
          </a:prstGeom>
        </p:spPr>
      </p:pic>
      <p:pic>
        <p:nvPicPr>
          <p:cNvPr id="2" name="Picture 1"/>
          <p:cNvPicPr>
            <a:picLocks noChangeAspect="1"/>
          </p:cNvPicPr>
          <p:nvPr userDrawn="1"/>
        </p:nvPicPr>
        <p:blipFill>
          <a:blip r:embed="rId8"/>
          <a:stretch>
            <a:fillRect/>
          </a:stretch>
        </p:blipFill>
        <p:spPr>
          <a:xfrm>
            <a:off x="8867648" y="1"/>
            <a:ext cx="3324353" cy="2043567"/>
          </a:xfrm>
          <a:prstGeom prst="rect">
            <a:avLst/>
          </a:prstGeom>
        </p:spPr>
      </p:pic>
      <p:pic>
        <p:nvPicPr>
          <p:cNvPr id="4" name="Picture 3"/>
          <p:cNvPicPr>
            <a:picLocks noChangeAspect="1"/>
          </p:cNvPicPr>
          <p:nvPr userDrawn="1"/>
        </p:nvPicPr>
        <p:blipFill>
          <a:blip r:embed="rId9"/>
          <a:stretch>
            <a:fillRect/>
          </a:stretch>
        </p:blipFill>
        <p:spPr>
          <a:xfrm>
            <a:off x="10575497" y="-76637"/>
            <a:ext cx="1291355" cy="1698960"/>
          </a:xfrm>
          <a:prstGeom prst="rect">
            <a:avLst/>
          </a:prstGeom>
        </p:spPr>
      </p:pic>
    </p:spTree>
    <p:extLst>
      <p:ext uri="{BB962C8B-B14F-4D97-AF65-F5344CB8AC3E}">
        <p14:creationId xmlns:p14="http://schemas.microsoft.com/office/powerpoint/2010/main" val="29469247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ank You Page Layout">
    <p:spTree>
      <p:nvGrpSpPr>
        <p:cNvPr id="1" name=""/>
        <p:cNvGrpSpPr/>
        <p:nvPr/>
      </p:nvGrpSpPr>
      <p:grpSpPr>
        <a:xfrm>
          <a:off x="0" y="0"/>
          <a:ext cx="0" cy="0"/>
          <a:chOff x="0" y="0"/>
          <a:chExt cx="0" cy="0"/>
        </a:xfrm>
      </p:grpSpPr>
      <p:sp>
        <p:nvSpPr>
          <p:cNvPr id="22" name="Slide Number Placeholder 8"/>
          <p:cNvSpPr txBox="1">
            <a:spLocks/>
          </p:cNvSpPr>
          <p:nvPr userDrawn="1"/>
        </p:nvSpPr>
        <p:spPr>
          <a:xfrm>
            <a:off x="9448800" y="6577836"/>
            <a:ext cx="2743200" cy="294983"/>
          </a:xfrm>
          <a:prstGeom prst="rect">
            <a:avLst/>
          </a:prstGeom>
        </p:spPr>
        <p:txBody>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D5C70A5-9411-4B11-A0DB-D49D3D849901}" type="slidenum">
              <a:rPr lang="en-US" sz="900" smtClean="0"/>
              <a:pPr/>
              <a:t>‹#›</a:t>
            </a:fld>
            <a:endParaRPr lang="en-US" sz="900" dirty="0"/>
          </a:p>
        </p:txBody>
      </p:sp>
      <p:sp>
        <p:nvSpPr>
          <p:cNvPr id="24" name="TextBox 23"/>
          <p:cNvSpPr txBox="1"/>
          <p:nvPr userDrawn="1"/>
        </p:nvSpPr>
        <p:spPr>
          <a:xfrm>
            <a:off x="1436328" y="5747069"/>
            <a:ext cx="2281394" cy="415498"/>
          </a:xfrm>
          <a:prstGeom prst="rect">
            <a:avLst/>
          </a:prstGeom>
          <a:noFill/>
        </p:spPr>
        <p:txBody>
          <a:bodyPr wrap="none" rtlCol="0">
            <a:spAutoFit/>
          </a:bodyPr>
          <a:lstStyle/>
          <a:p>
            <a:r>
              <a:rPr lang="en-US" sz="1050" dirty="0">
                <a:latin typeface="Bell MT" panose="02020503060305020303" pitchFamily="18" charset="0"/>
              </a:rPr>
              <a:t>New Jersey Department of Education </a:t>
            </a:r>
          </a:p>
          <a:p>
            <a:pPr algn="ctr"/>
            <a:r>
              <a:rPr lang="en-US" sz="1050" dirty="0">
                <a:latin typeface="Bell MT" panose="02020503060305020303" pitchFamily="18" charset="0"/>
              </a:rPr>
              <a:t>(@njdeptofed)</a:t>
            </a:r>
          </a:p>
        </p:txBody>
      </p:sp>
      <p:sp>
        <p:nvSpPr>
          <p:cNvPr id="26" name="TextBox 25"/>
          <p:cNvSpPr txBox="1"/>
          <p:nvPr userDrawn="1"/>
        </p:nvSpPr>
        <p:spPr>
          <a:xfrm>
            <a:off x="5174126" y="5807263"/>
            <a:ext cx="1800301" cy="253916"/>
          </a:xfrm>
          <a:prstGeom prst="rect">
            <a:avLst/>
          </a:prstGeom>
          <a:noFill/>
        </p:spPr>
        <p:txBody>
          <a:bodyPr wrap="square" rtlCol="0">
            <a:spAutoFit/>
          </a:bodyPr>
          <a:lstStyle/>
          <a:p>
            <a:pPr algn="ctr"/>
            <a:r>
              <a:rPr lang="en-US" sz="1050" dirty="0">
                <a:latin typeface="Bell MT" panose="02020503060305020303" pitchFamily="18" charset="0"/>
              </a:rPr>
              <a:t>@NewJerseyDOE</a:t>
            </a:r>
          </a:p>
        </p:txBody>
      </p:sp>
      <p:sp>
        <p:nvSpPr>
          <p:cNvPr id="28" name="TextBox 27"/>
          <p:cNvSpPr txBox="1"/>
          <p:nvPr userDrawn="1"/>
        </p:nvSpPr>
        <p:spPr>
          <a:xfrm>
            <a:off x="8700296" y="5807262"/>
            <a:ext cx="1128834" cy="253916"/>
          </a:xfrm>
          <a:prstGeom prst="rect">
            <a:avLst/>
          </a:prstGeom>
          <a:noFill/>
        </p:spPr>
        <p:txBody>
          <a:bodyPr wrap="none" rtlCol="0">
            <a:spAutoFit/>
          </a:bodyPr>
          <a:lstStyle/>
          <a:p>
            <a:pPr algn="ctr"/>
            <a:r>
              <a:rPr lang="en-US" sz="1050" dirty="0">
                <a:latin typeface="Bell MT" panose="02020503060305020303" pitchFamily="18" charset="0"/>
              </a:rPr>
              <a:t>@NewJerseyDoe</a:t>
            </a:r>
          </a:p>
        </p:txBody>
      </p:sp>
      <p:sp>
        <p:nvSpPr>
          <p:cNvPr id="29" name="TextBox 28"/>
          <p:cNvSpPr txBox="1"/>
          <p:nvPr userDrawn="1"/>
        </p:nvSpPr>
        <p:spPr>
          <a:xfrm>
            <a:off x="5165073" y="4428772"/>
            <a:ext cx="1443729" cy="415498"/>
          </a:xfrm>
          <a:prstGeom prst="rect">
            <a:avLst/>
          </a:prstGeom>
          <a:noFill/>
        </p:spPr>
        <p:txBody>
          <a:bodyPr wrap="none" rtlCol="0">
            <a:spAutoFit/>
          </a:bodyPr>
          <a:lstStyle/>
          <a:p>
            <a:r>
              <a:rPr lang="en-US" sz="2100" b="1" dirty="0">
                <a:latin typeface="Bell MT" panose="02020503060305020303" pitchFamily="18" charset="0"/>
              </a:rPr>
              <a:t>Follow Us!</a:t>
            </a:r>
          </a:p>
        </p:txBody>
      </p:sp>
      <p:sp>
        <p:nvSpPr>
          <p:cNvPr id="31" name="Text Placeholder 30"/>
          <p:cNvSpPr>
            <a:spLocks noGrp="1"/>
          </p:cNvSpPr>
          <p:nvPr>
            <p:ph type="body" sz="quarter" idx="13" hasCustomPrompt="1"/>
          </p:nvPr>
        </p:nvSpPr>
        <p:spPr>
          <a:xfrm>
            <a:off x="2409032" y="2506362"/>
            <a:ext cx="7373937" cy="1459617"/>
          </a:xfrm>
        </p:spPr>
        <p:txBody>
          <a:bodyPr>
            <a:normAutofit/>
          </a:bodyPr>
          <a:lstStyle>
            <a:lvl1pPr marL="0" indent="0" algn="ctr">
              <a:buNone/>
              <a:defRPr sz="1800" baseline="0"/>
            </a:lvl1pPr>
          </a:lstStyle>
          <a:p>
            <a:pPr lvl="0"/>
            <a:r>
              <a:rPr lang="en-US" dirty="0"/>
              <a:t>Department Contact Info</a:t>
            </a:r>
          </a:p>
          <a:p>
            <a:pPr lvl="0"/>
            <a:r>
              <a:rPr lang="en-US" dirty="0"/>
              <a:t>Phone Number:</a:t>
            </a:r>
          </a:p>
          <a:p>
            <a:pPr lvl="0"/>
            <a:r>
              <a:rPr lang="en-US" dirty="0"/>
              <a:t>Email: </a:t>
            </a:r>
          </a:p>
        </p:txBody>
      </p:sp>
      <p:sp>
        <p:nvSpPr>
          <p:cNvPr id="32" name="Slide Number Placeholder 31"/>
          <p:cNvSpPr>
            <a:spLocks noGrp="1"/>
          </p:cNvSpPr>
          <p:nvPr>
            <p:ph type="sldNum" sz="quarter" idx="14"/>
          </p:nvPr>
        </p:nvSpPr>
        <p:spPr>
          <a:xfrm>
            <a:off x="9448800" y="6577836"/>
            <a:ext cx="2743200" cy="365125"/>
          </a:xfrm>
          <a:prstGeom prst="rect">
            <a:avLst/>
          </a:prstGeom>
        </p:spPr>
        <p:txBody>
          <a:bodyPr/>
          <a:lstStyle/>
          <a:p>
            <a:pPr algn="r"/>
            <a:fld id="{CD5C70A5-9411-4B11-A0DB-D49D3D849901}" type="slidenum">
              <a:rPr lang="en-US" smtClean="0"/>
              <a:pPr algn="r"/>
              <a:t>‹#›</a:t>
            </a:fld>
            <a:endParaRPr lang="en-US" dirty="0"/>
          </a:p>
        </p:txBody>
      </p:sp>
      <p:sp>
        <p:nvSpPr>
          <p:cNvPr id="34" name="TextBox 33"/>
          <p:cNvSpPr txBox="1"/>
          <p:nvPr userDrawn="1"/>
        </p:nvSpPr>
        <p:spPr>
          <a:xfrm>
            <a:off x="3043672" y="1292971"/>
            <a:ext cx="4992585" cy="692497"/>
          </a:xfrm>
          <a:prstGeom prst="rect">
            <a:avLst/>
          </a:prstGeom>
          <a:noFill/>
        </p:spPr>
        <p:txBody>
          <a:bodyPr wrap="none" rtlCol="0">
            <a:spAutoFit/>
          </a:bodyPr>
          <a:lstStyle/>
          <a:p>
            <a:r>
              <a:rPr lang="en-US" sz="1800" b="0" dirty="0">
                <a:latin typeface="Bell MT" panose="02020503060305020303" pitchFamily="18" charset="0"/>
              </a:rPr>
              <a:t>New Jersey Department of Education Website</a:t>
            </a:r>
            <a:r>
              <a:rPr lang="en-US" sz="1800" b="1" dirty="0">
                <a:latin typeface="Bell MT" panose="02020503060305020303" pitchFamily="18" charset="0"/>
              </a:rPr>
              <a:t> </a:t>
            </a:r>
          </a:p>
          <a:p>
            <a:pPr algn="ctr"/>
            <a:r>
              <a:rPr lang="en-US" sz="1800" b="1" dirty="0">
                <a:latin typeface="Bell MT" panose="02020503060305020303" pitchFamily="18" charset="0"/>
              </a:rPr>
              <a:t>http://www.state.nj.us/education</a:t>
            </a:r>
            <a:r>
              <a:rPr lang="en-US" sz="2100" b="1" dirty="0">
                <a:latin typeface="Bell MT" panose="02020503060305020303" pitchFamily="18" charset="0"/>
              </a:rPr>
              <a:t>/</a:t>
            </a:r>
          </a:p>
        </p:txBody>
      </p:sp>
      <p:sp>
        <p:nvSpPr>
          <p:cNvPr id="36" name="TextBox 35"/>
          <p:cNvSpPr txBox="1"/>
          <p:nvPr userDrawn="1"/>
        </p:nvSpPr>
        <p:spPr>
          <a:xfrm>
            <a:off x="4454463" y="280354"/>
            <a:ext cx="2366097" cy="600164"/>
          </a:xfrm>
          <a:prstGeom prst="rect">
            <a:avLst/>
          </a:prstGeom>
          <a:noFill/>
        </p:spPr>
        <p:txBody>
          <a:bodyPr wrap="none" rtlCol="0">
            <a:spAutoFit/>
          </a:bodyPr>
          <a:lstStyle/>
          <a:p>
            <a:r>
              <a:rPr lang="en-US" sz="3300" b="1" dirty="0">
                <a:latin typeface="Bell MT" panose="02020503060305020303" pitchFamily="18" charset="0"/>
              </a:rPr>
              <a:t>Thank You!</a:t>
            </a:r>
            <a:endParaRPr lang="en-US" sz="3600" b="1" dirty="0">
              <a:latin typeface="Bell MT" panose="02020503060305020303" pitchFamily="18" charset="0"/>
            </a:endParaRPr>
          </a:p>
        </p:txBody>
      </p:sp>
      <p:pic>
        <p:nvPicPr>
          <p:cNvPr id="16" name="Picture 15">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64397" y="5289869"/>
            <a:ext cx="569284" cy="426963"/>
          </a:xfrm>
          <a:prstGeom prst="rect">
            <a:avLst/>
          </a:prstGeom>
        </p:spPr>
      </p:pic>
      <p:pic>
        <p:nvPicPr>
          <p:cNvPr id="17" name="Picture 16">
            <a:hlinkClick r:id="rId4"/>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69476" y="5286419"/>
            <a:ext cx="586803" cy="440102"/>
          </a:xfrm>
          <a:prstGeom prst="rect">
            <a:avLst/>
          </a:prstGeom>
        </p:spPr>
      </p:pic>
      <p:pic>
        <p:nvPicPr>
          <p:cNvPr id="3" name="Picture 2"/>
          <p:cNvPicPr>
            <a:picLocks noChangeAspect="1"/>
          </p:cNvPicPr>
          <p:nvPr userDrawn="1"/>
        </p:nvPicPr>
        <p:blipFill>
          <a:blip r:embed="rId6"/>
          <a:stretch>
            <a:fillRect/>
          </a:stretch>
        </p:blipFill>
        <p:spPr>
          <a:xfrm>
            <a:off x="8974556" y="5226303"/>
            <a:ext cx="669453" cy="502090"/>
          </a:xfrm>
          <a:prstGeom prst="rect">
            <a:avLst/>
          </a:prstGeom>
        </p:spPr>
      </p:pic>
      <p:pic>
        <p:nvPicPr>
          <p:cNvPr id="19" name="Picture 18"/>
          <p:cNvPicPr>
            <a:picLocks noChangeAspect="1"/>
          </p:cNvPicPr>
          <p:nvPr userDrawn="1"/>
        </p:nvPicPr>
        <p:blipFill>
          <a:blip r:embed="rId7"/>
          <a:stretch>
            <a:fillRect/>
          </a:stretch>
        </p:blipFill>
        <p:spPr>
          <a:xfrm>
            <a:off x="98321" y="5869782"/>
            <a:ext cx="1211177" cy="914479"/>
          </a:xfrm>
          <a:prstGeom prst="rect">
            <a:avLst/>
          </a:prstGeom>
        </p:spPr>
      </p:pic>
    </p:spTree>
    <p:extLst>
      <p:ext uri="{BB962C8B-B14F-4D97-AF65-F5344CB8AC3E}">
        <p14:creationId xmlns:p14="http://schemas.microsoft.com/office/powerpoint/2010/main" val="259144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Bell MT" panose="02020503060305020303"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Bell MT" panose="02020503060305020303" pitchFamily="18" charset="0"/>
              </a:defRPr>
            </a:lvl1pPr>
            <a:lvl2pPr>
              <a:defRPr>
                <a:latin typeface="Bell MT" panose="02020503060305020303" pitchFamily="18" charset="0"/>
              </a:defRPr>
            </a:lvl2pPr>
            <a:lvl3pPr>
              <a:defRPr>
                <a:latin typeface="Bell MT" panose="02020503060305020303" pitchFamily="18" charset="0"/>
              </a:defRPr>
            </a:lvl3pPr>
            <a:lvl4pPr>
              <a:defRPr>
                <a:latin typeface="Bell MT" panose="02020503060305020303" pitchFamily="18" charset="0"/>
              </a:defRPr>
            </a:lvl4pPr>
            <a:lvl5pPr>
              <a:defRPr>
                <a:latin typeface="Bell MT" panose="02020503060305020303"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4038600" y="6589761"/>
            <a:ext cx="4114800" cy="263430"/>
          </a:xfrm>
          <a:prstGeom prst="rect">
            <a:avLst/>
          </a:prstGeom>
        </p:spPr>
        <p:txBody>
          <a:bodyPr/>
          <a:lstStyle>
            <a:lvl1pPr>
              <a:defRPr>
                <a:latin typeface="Bell MT" panose="02020503060305020303" pitchFamily="18" charset="0"/>
              </a:defRPr>
            </a:lvl1pPr>
          </a:lstStyle>
          <a:p>
            <a:endParaRPr lang="en-US" dirty="0"/>
          </a:p>
        </p:txBody>
      </p:sp>
      <p:sp>
        <p:nvSpPr>
          <p:cNvPr id="6" name="Slide Number Placeholder 5"/>
          <p:cNvSpPr>
            <a:spLocks noGrp="1"/>
          </p:cNvSpPr>
          <p:nvPr>
            <p:ph type="sldNum" sz="quarter" idx="12"/>
          </p:nvPr>
        </p:nvSpPr>
        <p:spPr>
          <a:xfrm>
            <a:off x="9252664" y="6538914"/>
            <a:ext cx="2743200" cy="365125"/>
          </a:xfrm>
          <a:prstGeom prst="rect">
            <a:avLst/>
          </a:prstGeom>
        </p:spPr>
        <p:txBody>
          <a:bodyPr/>
          <a:lstStyle>
            <a:lvl1pPr algn="r">
              <a:defRPr>
                <a:latin typeface="Bell MT" panose="02020503060305020303" pitchFamily="18" charset="0"/>
              </a:defRPr>
            </a:lvl1pPr>
          </a:lstStyle>
          <a:p>
            <a:fld id="{78C924E4-27BB-4241-B10A-A37B9DB4B77C}" type="slidenum">
              <a:rPr lang="en-US" smtClean="0"/>
              <a:pPr/>
              <a:t>‹#›</a:t>
            </a:fld>
            <a:endParaRPr lang="en-US" dirty="0"/>
          </a:p>
        </p:txBody>
      </p:sp>
      <p:pic>
        <p:nvPicPr>
          <p:cNvPr id="10" name="Picture 9"/>
          <p:cNvPicPr>
            <a:picLocks noChangeAspect="1"/>
          </p:cNvPicPr>
          <p:nvPr userDrawn="1"/>
        </p:nvPicPr>
        <p:blipFill>
          <a:blip r:embed="rId2"/>
          <a:stretch>
            <a:fillRect/>
          </a:stretch>
        </p:blipFill>
        <p:spPr>
          <a:xfrm>
            <a:off x="98322" y="5869782"/>
            <a:ext cx="959770" cy="914479"/>
          </a:xfrm>
          <a:prstGeom prst="rect">
            <a:avLst/>
          </a:prstGeom>
        </p:spPr>
      </p:pic>
      <p:pic>
        <p:nvPicPr>
          <p:cNvPr id="11" name="Picture 10"/>
          <p:cNvPicPr>
            <a:picLocks noChangeAspect="1"/>
          </p:cNvPicPr>
          <p:nvPr userDrawn="1"/>
        </p:nvPicPr>
        <p:blipFill>
          <a:blip r:embed="rId3"/>
          <a:stretch>
            <a:fillRect/>
          </a:stretch>
        </p:blipFill>
        <p:spPr>
          <a:xfrm>
            <a:off x="8867648" y="1"/>
            <a:ext cx="3324353" cy="2043567"/>
          </a:xfrm>
          <a:prstGeom prst="rect">
            <a:avLst/>
          </a:prstGeom>
        </p:spPr>
      </p:pic>
      <p:pic>
        <p:nvPicPr>
          <p:cNvPr id="12" name="Picture 11"/>
          <p:cNvPicPr>
            <a:picLocks noChangeAspect="1"/>
          </p:cNvPicPr>
          <p:nvPr userDrawn="1"/>
        </p:nvPicPr>
        <p:blipFill>
          <a:blip r:embed="rId4"/>
          <a:stretch>
            <a:fillRect/>
          </a:stretch>
        </p:blipFill>
        <p:spPr>
          <a:xfrm>
            <a:off x="10575497" y="-76637"/>
            <a:ext cx="1291355" cy="1698960"/>
          </a:xfrm>
          <a:prstGeom prst="rect">
            <a:avLst/>
          </a:prstGeom>
        </p:spPr>
      </p:pic>
    </p:spTree>
    <p:extLst>
      <p:ext uri="{BB962C8B-B14F-4D97-AF65-F5344CB8AC3E}">
        <p14:creationId xmlns:p14="http://schemas.microsoft.com/office/powerpoint/2010/main" val="465314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Bell MT" panose="02020503060305020303"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Bell MT" panose="02020503060305020303" pitchFamily="18" charset="0"/>
              </a:defRPr>
            </a:lvl1pPr>
            <a:lvl2pPr>
              <a:defRPr>
                <a:latin typeface="Bell MT" panose="02020503060305020303" pitchFamily="18" charset="0"/>
              </a:defRPr>
            </a:lvl2pPr>
            <a:lvl3pPr>
              <a:defRPr>
                <a:latin typeface="Bell MT" panose="02020503060305020303" pitchFamily="18" charset="0"/>
              </a:defRPr>
            </a:lvl3pPr>
            <a:lvl4pPr>
              <a:defRPr>
                <a:latin typeface="Bell MT" panose="02020503060305020303" pitchFamily="18" charset="0"/>
              </a:defRPr>
            </a:lvl4pPr>
            <a:lvl5pPr>
              <a:defRPr>
                <a:latin typeface="Bell MT" panose="02020503060305020303"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4038600" y="6589761"/>
            <a:ext cx="4114800" cy="263430"/>
          </a:xfrm>
          <a:prstGeom prst="rect">
            <a:avLst/>
          </a:prstGeom>
        </p:spPr>
        <p:txBody>
          <a:bodyPr/>
          <a:lstStyle>
            <a:lvl1pPr>
              <a:defRPr>
                <a:latin typeface="Bell MT" panose="02020503060305020303" pitchFamily="18" charset="0"/>
              </a:defRPr>
            </a:lvl1pPr>
          </a:lstStyle>
          <a:p>
            <a:endParaRPr lang="en-US" dirty="0"/>
          </a:p>
        </p:txBody>
      </p:sp>
      <p:sp>
        <p:nvSpPr>
          <p:cNvPr id="6" name="Slide Number Placeholder 5"/>
          <p:cNvSpPr>
            <a:spLocks noGrp="1"/>
          </p:cNvSpPr>
          <p:nvPr>
            <p:ph type="sldNum" sz="quarter" idx="12"/>
          </p:nvPr>
        </p:nvSpPr>
        <p:spPr>
          <a:xfrm>
            <a:off x="9252664" y="6538914"/>
            <a:ext cx="2743200" cy="365125"/>
          </a:xfrm>
          <a:prstGeom prst="rect">
            <a:avLst/>
          </a:prstGeom>
        </p:spPr>
        <p:txBody>
          <a:bodyPr/>
          <a:lstStyle>
            <a:lvl1pPr algn="r">
              <a:defRPr>
                <a:latin typeface="Bell MT" panose="02020503060305020303" pitchFamily="18" charset="0"/>
              </a:defRPr>
            </a:lvl1pPr>
          </a:lstStyle>
          <a:p>
            <a:fld id="{78C924E4-27BB-4241-B10A-A37B9DB4B77C}" type="slidenum">
              <a:rPr lang="en-US" smtClean="0"/>
              <a:pPr/>
              <a:t>‹#›</a:t>
            </a:fld>
            <a:endParaRPr lang="en-US" dirty="0"/>
          </a:p>
        </p:txBody>
      </p:sp>
      <p:pic>
        <p:nvPicPr>
          <p:cNvPr id="10" name="Picture 9"/>
          <p:cNvPicPr>
            <a:picLocks noChangeAspect="1"/>
          </p:cNvPicPr>
          <p:nvPr userDrawn="1"/>
        </p:nvPicPr>
        <p:blipFill>
          <a:blip r:embed="rId2"/>
          <a:stretch>
            <a:fillRect/>
          </a:stretch>
        </p:blipFill>
        <p:spPr>
          <a:xfrm>
            <a:off x="98321" y="5869782"/>
            <a:ext cx="1211177" cy="914479"/>
          </a:xfrm>
          <a:prstGeom prst="rect">
            <a:avLst/>
          </a:prstGeom>
        </p:spPr>
      </p:pic>
    </p:spTree>
    <p:extLst>
      <p:ext uri="{BB962C8B-B14F-4D97-AF65-F5344CB8AC3E}">
        <p14:creationId xmlns:p14="http://schemas.microsoft.com/office/powerpoint/2010/main" val="1735849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4038600" y="653973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9448800" y="6539730"/>
            <a:ext cx="27432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13" name="Picture 12"/>
          <p:cNvPicPr>
            <a:picLocks noChangeAspect="1"/>
          </p:cNvPicPr>
          <p:nvPr userDrawn="1"/>
        </p:nvPicPr>
        <p:blipFill>
          <a:blip r:embed="rId2"/>
          <a:stretch>
            <a:fillRect/>
          </a:stretch>
        </p:blipFill>
        <p:spPr>
          <a:xfrm>
            <a:off x="98321" y="5869782"/>
            <a:ext cx="1211177" cy="914479"/>
          </a:xfrm>
          <a:prstGeom prst="rect">
            <a:avLst/>
          </a:prstGeom>
        </p:spPr>
      </p:pic>
      <p:pic>
        <p:nvPicPr>
          <p:cNvPr id="14" name="Picture 13"/>
          <p:cNvPicPr>
            <a:picLocks noChangeAspect="1"/>
          </p:cNvPicPr>
          <p:nvPr userDrawn="1"/>
        </p:nvPicPr>
        <p:blipFill>
          <a:blip r:embed="rId3"/>
          <a:stretch>
            <a:fillRect/>
          </a:stretch>
        </p:blipFill>
        <p:spPr>
          <a:xfrm>
            <a:off x="8867648" y="1"/>
            <a:ext cx="3324353" cy="2043567"/>
          </a:xfrm>
          <a:prstGeom prst="rect">
            <a:avLst/>
          </a:prstGeom>
        </p:spPr>
      </p:pic>
      <p:pic>
        <p:nvPicPr>
          <p:cNvPr id="15" name="Picture 14"/>
          <p:cNvPicPr>
            <a:picLocks noChangeAspect="1"/>
          </p:cNvPicPr>
          <p:nvPr userDrawn="1"/>
        </p:nvPicPr>
        <p:blipFill>
          <a:blip r:embed="rId4"/>
          <a:stretch>
            <a:fillRect/>
          </a:stretch>
        </p:blipFill>
        <p:spPr>
          <a:xfrm>
            <a:off x="10575497" y="-76637"/>
            <a:ext cx="1291355" cy="1698960"/>
          </a:xfrm>
          <a:prstGeom prst="rect">
            <a:avLst/>
          </a:prstGeom>
        </p:spPr>
      </p:pic>
    </p:spTree>
    <p:extLst>
      <p:ext uri="{BB962C8B-B14F-4D97-AF65-F5344CB8AC3E}">
        <p14:creationId xmlns:p14="http://schemas.microsoft.com/office/powerpoint/2010/main" val="3425098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4038600" y="653973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9448800" y="6539730"/>
            <a:ext cx="27432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13" name="Picture 12"/>
          <p:cNvPicPr>
            <a:picLocks noChangeAspect="1"/>
          </p:cNvPicPr>
          <p:nvPr userDrawn="1"/>
        </p:nvPicPr>
        <p:blipFill>
          <a:blip r:embed="rId2"/>
          <a:stretch>
            <a:fillRect/>
          </a:stretch>
        </p:blipFill>
        <p:spPr>
          <a:xfrm>
            <a:off x="98321" y="5869782"/>
            <a:ext cx="1211177" cy="914479"/>
          </a:xfrm>
          <a:prstGeom prst="rect">
            <a:avLst/>
          </a:prstGeom>
        </p:spPr>
      </p:pic>
    </p:spTree>
    <p:extLst>
      <p:ext uri="{BB962C8B-B14F-4D97-AF65-F5344CB8AC3E}">
        <p14:creationId xmlns:p14="http://schemas.microsoft.com/office/powerpoint/2010/main" val="205421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4038600" y="6356352"/>
            <a:ext cx="4114800" cy="365125"/>
          </a:xfrm>
          <a:prstGeom prst="rect">
            <a:avLst/>
          </a:prstGeom>
        </p:spPr>
        <p:txBody>
          <a:bodyPr/>
          <a:lstStyle/>
          <a:p>
            <a:endParaRPr lang="en-US" dirty="0"/>
          </a:p>
        </p:txBody>
      </p:sp>
      <p:pic>
        <p:nvPicPr>
          <p:cNvPr id="6" name="Picture 5"/>
          <p:cNvPicPr>
            <a:picLocks noChangeAspect="1"/>
          </p:cNvPicPr>
          <p:nvPr userDrawn="1"/>
        </p:nvPicPr>
        <p:blipFill>
          <a:blip r:embed="rId2"/>
          <a:stretch>
            <a:fillRect/>
          </a:stretch>
        </p:blipFill>
        <p:spPr>
          <a:xfrm>
            <a:off x="98321" y="5869782"/>
            <a:ext cx="1211177" cy="914479"/>
          </a:xfrm>
          <a:prstGeom prst="rect">
            <a:avLst/>
          </a:prstGeom>
        </p:spPr>
      </p:pic>
      <p:pic>
        <p:nvPicPr>
          <p:cNvPr id="7" name="Picture 6"/>
          <p:cNvPicPr>
            <a:picLocks noChangeAspect="1"/>
          </p:cNvPicPr>
          <p:nvPr userDrawn="1"/>
        </p:nvPicPr>
        <p:blipFill>
          <a:blip r:embed="rId3"/>
          <a:stretch>
            <a:fillRect/>
          </a:stretch>
        </p:blipFill>
        <p:spPr>
          <a:xfrm>
            <a:off x="8867648" y="1"/>
            <a:ext cx="3324353" cy="2043567"/>
          </a:xfrm>
          <a:prstGeom prst="rect">
            <a:avLst/>
          </a:prstGeom>
        </p:spPr>
      </p:pic>
      <p:pic>
        <p:nvPicPr>
          <p:cNvPr id="8" name="Picture 7"/>
          <p:cNvPicPr>
            <a:picLocks noChangeAspect="1"/>
          </p:cNvPicPr>
          <p:nvPr userDrawn="1"/>
        </p:nvPicPr>
        <p:blipFill>
          <a:blip r:embed="rId4"/>
          <a:stretch>
            <a:fillRect/>
          </a:stretch>
        </p:blipFill>
        <p:spPr>
          <a:xfrm>
            <a:off x="10575497" y="-76637"/>
            <a:ext cx="1291355" cy="1698960"/>
          </a:xfrm>
          <a:prstGeom prst="rect">
            <a:avLst/>
          </a:prstGeom>
        </p:spPr>
      </p:pic>
    </p:spTree>
    <p:extLst>
      <p:ext uri="{BB962C8B-B14F-4D97-AF65-F5344CB8AC3E}">
        <p14:creationId xmlns:p14="http://schemas.microsoft.com/office/powerpoint/2010/main" val="536741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4038600" y="6356352"/>
            <a:ext cx="4114800" cy="365125"/>
          </a:xfrm>
          <a:prstGeom prst="rect">
            <a:avLst/>
          </a:prstGeom>
        </p:spPr>
        <p:txBody>
          <a:bodyPr/>
          <a:lstStyle/>
          <a:p>
            <a:endParaRPr lang="en-US" dirty="0"/>
          </a:p>
        </p:txBody>
      </p:sp>
      <p:pic>
        <p:nvPicPr>
          <p:cNvPr id="6" name="Picture 5"/>
          <p:cNvPicPr>
            <a:picLocks noChangeAspect="1"/>
          </p:cNvPicPr>
          <p:nvPr userDrawn="1"/>
        </p:nvPicPr>
        <p:blipFill>
          <a:blip r:embed="rId2"/>
          <a:stretch>
            <a:fillRect/>
          </a:stretch>
        </p:blipFill>
        <p:spPr>
          <a:xfrm>
            <a:off x="98322" y="5869782"/>
            <a:ext cx="973242" cy="914479"/>
          </a:xfrm>
          <a:prstGeom prst="rect">
            <a:avLst/>
          </a:prstGeom>
        </p:spPr>
      </p:pic>
    </p:spTree>
    <p:extLst>
      <p:ext uri="{BB962C8B-B14F-4D97-AF65-F5344CB8AC3E}">
        <p14:creationId xmlns:p14="http://schemas.microsoft.com/office/powerpoint/2010/main" val="1804065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Watermar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4038600" y="6538914"/>
            <a:ext cx="41148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9448800" y="6538914"/>
            <a:ext cx="2743200" cy="365125"/>
          </a:xfrm>
          <a:prstGeom prst="rect">
            <a:avLst/>
          </a:prstGeom>
        </p:spPr>
        <p:txBody>
          <a:bodyPr/>
          <a:lstStyle>
            <a:lvl1pPr algn="r">
              <a:defRPr/>
            </a:lvl1pPr>
          </a:lstStyle>
          <a:p>
            <a:fld id="{CD5C70A5-9411-4B11-A0DB-D49D3D849901}" type="slidenum">
              <a:rPr lang="en-US" smtClean="0"/>
              <a:pPr/>
              <a:t>‹#›</a:t>
            </a:fld>
            <a:endParaRPr lang="en-US" dirty="0"/>
          </a:p>
        </p:txBody>
      </p:sp>
      <p:sp>
        <p:nvSpPr>
          <p:cNvPr id="5" name="Oval 4"/>
          <p:cNvSpPr/>
          <p:nvPr userDrawn="1"/>
        </p:nvSpPr>
        <p:spPr>
          <a:xfrm>
            <a:off x="3042674" y="1027907"/>
            <a:ext cx="6182852" cy="4759840"/>
          </a:xfrm>
          <a:prstGeom prst="ellipse">
            <a:avLst/>
          </a:prstGeom>
          <a:blipFill dpi="0" rotWithShape="1">
            <a:blip r:embed="rId2">
              <a:alphaModFix amt="25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Title 5"/>
          <p:cNvSpPr>
            <a:spLocks noGrp="1"/>
          </p:cNvSpPr>
          <p:nvPr>
            <p:ph type="title"/>
          </p:nvPr>
        </p:nvSpPr>
        <p:spPr/>
        <p:txBody>
          <a:bodyPr/>
          <a:lstStyle/>
          <a:p>
            <a:r>
              <a:rPr lang="en-US" dirty="0"/>
              <a:t>Click to edit Master title style</a:t>
            </a:r>
          </a:p>
        </p:txBody>
      </p:sp>
      <p:sp>
        <p:nvSpPr>
          <p:cNvPr id="8" name="Text Placeholder 7"/>
          <p:cNvSpPr>
            <a:spLocks noGrp="1"/>
          </p:cNvSpPr>
          <p:nvPr>
            <p:ph type="body" sz="quarter" idx="13" hasCustomPrompt="1"/>
          </p:nvPr>
        </p:nvSpPr>
        <p:spPr>
          <a:xfrm>
            <a:off x="914400" y="1922463"/>
            <a:ext cx="10439400" cy="3886200"/>
          </a:xfrm>
        </p:spPr>
        <p:txBody>
          <a:bodyPr/>
          <a:lstStyle>
            <a:lvl1pPr>
              <a:defRPr baseline="0"/>
            </a:lvl1pPr>
          </a:lstStyle>
          <a:p>
            <a:pPr lvl="0"/>
            <a:r>
              <a:rPr lang="en-US" dirty="0"/>
              <a:t>Department Seal Watermark </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3"/>
          <a:stretch>
            <a:fillRect/>
          </a:stretch>
        </p:blipFill>
        <p:spPr>
          <a:xfrm>
            <a:off x="8867648" y="1"/>
            <a:ext cx="3324353" cy="2043567"/>
          </a:xfrm>
          <a:prstGeom prst="rect">
            <a:avLst/>
          </a:prstGeom>
        </p:spPr>
      </p:pic>
      <p:pic>
        <p:nvPicPr>
          <p:cNvPr id="12" name="Picture 11"/>
          <p:cNvPicPr>
            <a:picLocks noChangeAspect="1"/>
          </p:cNvPicPr>
          <p:nvPr userDrawn="1"/>
        </p:nvPicPr>
        <p:blipFill>
          <a:blip r:embed="rId4"/>
          <a:stretch>
            <a:fillRect/>
          </a:stretch>
        </p:blipFill>
        <p:spPr>
          <a:xfrm>
            <a:off x="10575497" y="-76637"/>
            <a:ext cx="1291355" cy="1698960"/>
          </a:xfrm>
          <a:prstGeom prst="rect">
            <a:avLst/>
          </a:prstGeom>
        </p:spPr>
      </p:pic>
    </p:spTree>
    <p:extLst>
      <p:ext uri="{BB962C8B-B14F-4D97-AF65-F5344CB8AC3E}">
        <p14:creationId xmlns:p14="http://schemas.microsoft.com/office/powerpoint/2010/main" val="4062791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atermar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4038600" y="6538914"/>
            <a:ext cx="41148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9448800" y="6538914"/>
            <a:ext cx="2743200" cy="365125"/>
          </a:xfrm>
          <a:prstGeom prst="rect">
            <a:avLst/>
          </a:prstGeom>
        </p:spPr>
        <p:txBody>
          <a:bodyPr/>
          <a:lstStyle>
            <a:lvl1pPr algn="r">
              <a:defRPr/>
            </a:lvl1pPr>
          </a:lstStyle>
          <a:p>
            <a:fld id="{CD5C70A5-9411-4B11-A0DB-D49D3D849901}" type="slidenum">
              <a:rPr lang="en-US" smtClean="0"/>
              <a:pPr/>
              <a:t>‹#›</a:t>
            </a:fld>
            <a:endParaRPr lang="en-US" dirty="0"/>
          </a:p>
        </p:txBody>
      </p:sp>
      <p:sp>
        <p:nvSpPr>
          <p:cNvPr id="5" name="Oval 4"/>
          <p:cNvSpPr/>
          <p:nvPr userDrawn="1"/>
        </p:nvSpPr>
        <p:spPr>
          <a:xfrm>
            <a:off x="3042674" y="1027907"/>
            <a:ext cx="6182852" cy="4759840"/>
          </a:xfrm>
          <a:prstGeom prst="ellipse">
            <a:avLst/>
          </a:prstGeom>
          <a:blipFill dpi="0" rotWithShape="1">
            <a:blip r:embed="rId2">
              <a:alphaModFix amt="25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Title 5"/>
          <p:cNvSpPr>
            <a:spLocks noGrp="1"/>
          </p:cNvSpPr>
          <p:nvPr>
            <p:ph type="title"/>
          </p:nvPr>
        </p:nvSpPr>
        <p:spPr/>
        <p:txBody>
          <a:bodyPr/>
          <a:lstStyle/>
          <a:p>
            <a:r>
              <a:rPr lang="en-US" dirty="0"/>
              <a:t>Click to edit Master title style</a:t>
            </a:r>
          </a:p>
        </p:txBody>
      </p:sp>
      <p:sp>
        <p:nvSpPr>
          <p:cNvPr id="8" name="Text Placeholder 7"/>
          <p:cNvSpPr>
            <a:spLocks noGrp="1"/>
          </p:cNvSpPr>
          <p:nvPr>
            <p:ph type="body" sz="quarter" idx="13" hasCustomPrompt="1"/>
          </p:nvPr>
        </p:nvSpPr>
        <p:spPr>
          <a:xfrm>
            <a:off x="914400" y="1922463"/>
            <a:ext cx="10439400" cy="3886200"/>
          </a:xfrm>
        </p:spPr>
        <p:txBody>
          <a:bodyPr/>
          <a:lstStyle>
            <a:lvl1pPr>
              <a:defRPr baseline="0"/>
            </a:lvl1pPr>
          </a:lstStyle>
          <a:p>
            <a:pPr lvl="0"/>
            <a:r>
              <a:rPr lang="en-US" dirty="0"/>
              <a:t>Department Seal Watermark </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78637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0" y="1"/>
            <a:ext cx="12192000" cy="309467"/>
          </a:xfrm>
          <a:prstGeom prst="rect">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Rectangle 7"/>
          <p:cNvSpPr/>
          <p:nvPr userDrawn="1"/>
        </p:nvSpPr>
        <p:spPr>
          <a:xfrm>
            <a:off x="0" y="6577834"/>
            <a:ext cx="12192000" cy="280166"/>
          </a:xfrm>
          <a:prstGeom prst="rect">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accent5">
                  <a:lumMod val="50000"/>
                </a:schemeClr>
              </a:solidFill>
              <a:latin typeface="Bell MT" panose="02020503060305020303" pitchFamily="18" charset="0"/>
            </a:endParaRPr>
          </a:p>
        </p:txBody>
      </p:sp>
    </p:spTree>
    <p:extLst>
      <p:ext uri="{BB962C8B-B14F-4D97-AF65-F5344CB8AC3E}">
        <p14:creationId xmlns:p14="http://schemas.microsoft.com/office/powerpoint/2010/main" val="78029820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Lst>
  <p:txStyles>
    <p:titleStyle>
      <a:lvl1pPr algn="l" defTabSz="914400" rtl="0" eaLnBrk="1" latinLnBrk="0" hangingPunct="1">
        <a:lnSpc>
          <a:spcPct val="90000"/>
        </a:lnSpc>
        <a:spcBef>
          <a:spcPct val="0"/>
        </a:spcBef>
        <a:buNone/>
        <a:defRPr sz="4400" kern="1200">
          <a:solidFill>
            <a:schemeClr val="tx1"/>
          </a:solidFill>
          <a:latin typeface="Bell MT" panose="020205030603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ell MT" panose="020205030603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ell MT" panose="020205030603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ell MT" panose="020205030603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ell MT" panose="020205030603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ell MT" panose="020205030603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state.nj.us/education/grants/discretionary/apps/"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hyperlink" Target="http://homeroom.state.nj.us/"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hyperlink" Target="mailto:eweghelp@doe.nj.gov" TargetMode="Externa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www.nj.gov/education/grants/discretionary/apps/"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hyperlink" Target="mailto:eweghelp@doe.nj.gov" TargetMode="External"/><Relationship Id="rId2" Type="http://schemas.openxmlformats.org/officeDocument/2006/relationships/notesSlide" Target="../notesSlides/notesSlide53.xml"/><Relationship Id="rId1" Type="http://schemas.openxmlformats.org/officeDocument/2006/relationships/slideLayout" Target="../slideLayouts/slideLayout3.xml"/><Relationship Id="rId4" Type="http://schemas.openxmlformats.org/officeDocument/2006/relationships/hyperlink" Target="http://www.nj.gov/education/grants/discretionary/" TargetMode="External"/></Relationships>
</file>

<file path=ppt/slides/_rels/slide5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png"/><Relationship Id="rId7" Type="http://schemas.openxmlformats.org/officeDocument/2006/relationships/hyperlink" Target="https://twitter.com/NewJerseyDOE" TargetMode="External"/><Relationship Id="rId2" Type="http://schemas.openxmlformats.org/officeDocument/2006/relationships/hyperlink" Target="http://www.state.nj.us/education/" TargetMode="Externa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hyperlink" Target="https://www.facebook.com/njdeptofed/" TargetMode="External"/><Relationship Id="rId4" Type="http://schemas.openxmlformats.org/officeDocument/2006/relationships/image" Target="../media/image8.png"/><Relationship Id="rId9" Type="http://schemas.openxmlformats.org/officeDocument/2006/relationships/hyperlink" Target="https://www.instagram.com/newjerseydoe/"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2.ed.gov/policy/elsec/leg/essa/snsfinalguidance06192019.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nj.gov/education/covid19/boardops/caresact.s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homeroom.state.nj.u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27AC948-6957-408D-8B81-2FECCBC172BC}"/>
              </a:ext>
            </a:extLst>
          </p:cNvPr>
          <p:cNvSpPr txBox="1">
            <a:spLocks/>
          </p:cNvSpPr>
          <p:nvPr/>
        </p:nvSpPr>
        <p:spPr>
          <a:xfrm>
            <a:off x="0" y="854667"/>
            <a:ext cx="8552674" cy="1701075"/>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800" kern="1200">
                <a:solidFill>
                  <a:schemeClr val="tx1"/>
                </a:solidFill>
                <a:latin typeface="Bell MT" panose="02020503060305020303" pitchFamily="18" charset="0"/>
                <a:ea typeface="+mj-ea"/>
                <a:cs typeface="+mj-cs"/>
              </a:defRPr>
            </a:lvl1pPr>
          </a:lstStyle>
          <a:p>
            <a:r>
              <a:rPr lang="en-US" dirty="0">
                <a:latin typeface="+mn-lt"/>
              </a:rPr>
              <a:t>New Jersey Department of Education</a:t>
            </a:r>
          </a:p>
        </p:txBody>
      </p:sp>
      <p:sp>
        <p:nvSpPr>
          <p:cNvPr id="15362" name="Title 3"/>
          <p:cNvSpPr>
            <a:spLocks noGrp="1"/>
          </p:cNvSpPr>
          <p:nvPr>
            <p:ph type="ctrTitle"/>
          </p:nvPr>
        </p:nvSpPr>
        <p:spPr>
          <a:xfrm>
            <a:off x="0" y="2993570"/>
            <a:ext cx="10733314" cy="1139469"/>
          </a:xfrm>
        </p:spPr>
        <p:txBody>
          <a:bodyPr/>
          <a:lstStyle/>
          <a:p>
            <a:r>
              <a:rPr lang="en-US" altLang="en-US" sz="4000" b="1" dirty="0">
                <a:solidFill>
                  <a:schemeClr val="accent5">
                    <a:lumMod val="75000"/>
                  </a:schemeClr>
                </a:solidFill>
                <a:latin typeface="Calibri" panose="020F0502020204030204" pitchFamily="34" charset="0"/>
                <a:cs typeface="Calibri" panose="020F0502020204030204" pitchFamily="34" charset="0"/>
              </a:rPr>
              <a:t>Addressing Student Learning Loss Technical Assistance Session</a:t>
            </a:r>
          </a:p>
        </p:txBody>
      </p:sp>
      <p:sp>
        <p:nvSpPr>
          <p:cNvPr id="7" name="TextBox 6">
            <a:extLst>
              <a:ext uri="{FF2B5EF4-FFF2-40B4-BE49-F238E27FC236}">
                <a16:creationId xmlns:a16="http://schemas.microsoft.com/office/drawing/2014/main" id="{FB03AED8-75FB-42D1-BBDD-22EB38F3B350}"/>
              </a:ext>
            </a:extLst>
          </p:cNvPr>
          <p:cNvSpPr txBox="1"/>
          <p:nvPr/>
        </p:nvSpPr>
        <p:spPr>
          <a:xfrm>
            <a:off x="2797629" y="4133039"/>
            <a:ext cx="7674429" cy="2169825"/>
          </a:xfrm>
          <a:prstGeom prst="rect">
            <a:avLst/>
          </a:prstGeom>
          <a:noFill/>
        </p:spPr>
        <p:txBody>
          <a:bodyPr wrap="square" rtlCol="0">
            <a:spAutoFit/>
          </a:bodyPr>
          <a:lstStyle/>
          <a:p>
            <a:pPr>
              <a:spcAft>
                <a:spcPts val="1800"/>
              </a:spcAft>
            </a:pPr>
            <a:r>
              <a:rPr lang="en-US" b="1" dirty="0"/>
              <a:t>Angelica Allen-McMillan, Ed.D.</a:t>
            </a:r>
            <a:r>
              <a:rPr lang="en-US" dirty="0"/>
              <a:t>, Acting Commissioner</a:t>
            </a:r>
          </a:p>
          <a:p>
            <a:pPr>
              <a:spcAft>
                <a:spcPts val="1800"/>
              </a:spcAft>
            </a:pPr>
            <a:r>
              <a:rPr lang="en-US" b="1" dirty="0"/>
              <a:t>Peggy McDonald, Ed.D., </a:t>
            </a:r>
            <a:r>
              <a:rPr lang="en-US" dirty="0"/>
              <a:t>Assistant Commissioner, Division of Student Services</a:t>
            </a:r>
          </a:p>
          <a:p>
            <a:pPr>
              <a:spcAft>
                <a:spcPts val="1800"/>
              </a:spcAft>
            </a:pPr>
            <a:r>
              <a:rPr lang="en-US" b="1" dirty="0"/>
              <a:t>Leslie Franks McRae, M.Ed.</a:t>
            </a:r>
            <a:r>
              <a:rPr lang="en-US" dirty="0"/>
              <a:t>, Director</a:t>
            </a:r>
          </a:p>
          <a:p>
            <a:r>
              <a:rPr lang="en-US" b="1" dirty="0"/>
              <a:t>Andrea Sunderville, M.Ed., MPA</a:t>
            </a:r>
            <a:r>
              <a:rPr lang="en-US" dirty="0"/>
              <a:t>, Title I, Part A Coordinator, Office of Supplemental Educational Programs, Division of Student Services</a:t>
            </a:r>
          </a:p>
        </p:txBody>
      </p:sp>
    </p:spTree>
    <p:extLst>
      <p:ext uri="{BB962C8B-B14F-4D97-AF65-F5344CB8AC3E}">
        <p14:creationId xmlns:p14="http://schemas.microsoft.com/office/powerpoint/2010/main" val="1203230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30328-C963-49B9-A0F3-5884A51B26CC}"/>
              </a:ext>
            </a:extLst>
          </p:cNvPr>
          <p:cNvSpPr>
            <a:spLocks noGrp="1"/>
          </p:cNvSpPr>
          <p:nvPr>
            <p:ph type="title"/>
          </p:nvPr>
        </p:nvSpPr>
        <p:spPr>
          <a:xfrm>
            <a:off x="1125583" y="380275"/>
            <a:ext cx="8697686" cy="1019536"/>
          </a:xfrm>
        </p:spPr>
        <p:txBody>
          <a:bodyPr>
            <a:normAutofit/>
          </a:bodyPr>
          <a:lstStyle/>
          <a:p>
            <a:pPr algn="ctr"/>
            <a:r>
              <a:rPr lang="en-US" sz="4000" b="1" dirty="0">
                <a:solidFill>
                  <a:schemeClr val="accent5">
                    <a:lumMod val="75000"/>
                  </a:schemeClr>
                </a:solidFill>
                <a:latin typeface="Calibri" panose="020F0502020204030204" pitchFamily="34" charset="0"/>
                <a:cs typeface="Calibri" panose="020F0502020204030204" pitchFamily="34" charset="0"/>
              </a:rPr>
              <a:t>Key Dates</a:t>
            </a:r>
          </a:p>
        </p:txBody>
      </p:sp>
      <p:sp>
        <p:nvSpPr>
          <p:cNvPr id="3" name="Content Placeholder 2">
            <a:extLst>
              <a:ext uri="{FF2B5EF4-FFF2-40B4-BE49-F238E27FC236}">
                <a16:creationId xmlns:a16="http://schemas.microsoft.com/office/drawing/2014/main" id="{55304389-CD35-4EA8-A972-2D80DAC24D82}"/>
              </a:ext>
            </a:extLst>
          </p:cNvPr>
          <p:cNvSpPr>
            <a:spLocks noGrp="1"/>
          </p:cNvSpPr>
          <p:nvPr>
            <p:ph idx="1"/>
          </p:nvPr>
        </p:nvSpPr>
        <p:spPr>
          <a:xfrm>
            <a:off x="819150" y="1616619"/>
            <a:ext cx="9772650" cy="4351338"/>
          </a:xfrm>
        </p:spPr>
        <p:txBody>
          <a:bodyPr vert="horz" lIns="91440" tIns="45720" rIns="91440" bIns="45720" rtlCol="0">
            <a:noAutofit/>
          </a:bodyPr>
          <a:lstStyle/>
          <a:p>
            <a:r>
              <a:rPr lang="en-US" sz="3200" b="1" dirty="0">
                <a:latin typeface="Calibri" panose="020F0502020204030204" pitchFamily="34" charset="0"/>
                <a:cs typeface="Calibri" panose="020F0502020204030204" pitchFamily="34" charset="0"/>
              </a:rPr>
              <a:t>Application Due Date: </a:t>
            </a:r>
            <a:r>
              <a:rPr lang="en-US" sz="3200" dirty="0">
                <a:latin typeface="Calibri" panose="020F0502020204030204" pitchFamily="34" charset="0"/>
                <a:cs typeface="Calibri" panose="020F0502020204030204" pitchFamily="34" charset="0"/>
              </a:rPr>
              <a:t>January 21, 2021</a:t>
            </a:r>
          </a:p>
          <a:p>
            <a:r>
              <a:rPr lang="en-US" sz="3200" b="1" dirty="0">
                <a:latin typeface="Calibri" panose="020F0502020204030204" pitchFamily="34" charset="0"/>
                <a:cs typeface="Calibri" panose="020F0502020204030204" pitchFamily="34" charset="0"/>
              </a:rPr>
              <a:t>Anticipated Start Date</a:t>
            </a:r>
            <a:r>
              <a:rPr lang="en-US" sz="3200" dirty="0">
                <a:latin typeface="Calibri" panose="020F0502020204030204" pitchFamily="34" charset="0"/>
                <a:cs typeface="Calibri" panose="020F0502020204030204" pitchFamily="34" charset="0"/>
              </a:rPr>
              <a:t>: April 1, 2021</a:t>
            </a:r>
          </a:p>
          <a:p>
            <a:pPr eaLnBrk="0" hangingPunct="0">
              <a:spcAft>
                <a:spcPts val="2400"/>
              </a:spcAft>
            </a:pPr>
            <a:r>
              <a:rPr lang="en-US" sz="3200" b="1" dirty="0">
                <a:latin typeface="Calibri" panose="020F0502020204030204" pitchFamily="34" charset="0"/>
                <a:cs typeface="Calibri" panose="020F0502020204030204" pitchFamily="34" charset="0"/>
              </a:rPr>
              <a:t>Estimated Period of Performance</a:t>
            </a:r>
            <a:r>
              <a:rPr lang="en-US" sz="3200" dirty="0">
                <a:latin typeface="Calibri" panose="020F0502020204030204" pitchFamily="34" charset="0"/>
                <a:cs typeface="Calibri" panose="020F0502020204030204" pitchFamily="34" charset="0"/>
              </a:rPr>
              <a:t>: April 1, 2021—August 31, 2022 (includes </a:t>
            </a:r>
            <a:r>
              <a:rPr lang="en-US" sz="3200" dirty="0" err="1">
                <a:latin typeface="Calibri" panose="020F0502020204030204" pitchFamily="34" charset="0"/>
                <a:cs typeface="Calibri" panose="020F0502020204030204" pitchFamily="34" charset="0"/>
              </a:rPr>
              <a:t>Tydings</a:t>
            </a:r>
            <a:r>
              <a:rPr lang="en-US" sz="3200" dirty="0">
                <a:latin typeface="Calibri" panose="020F0502020204030204" pitchFamily="34" charset="0"/>
                <a:cs typeface="Calibri" panose="020F0502020204030204" pitchFamily="34" charset="0"/>
              </a:rPr>
              <a:t> period)</a:t>
            </a:r>
          </a:p>
          <a:p>
            <a:pPr marL="0" indent="0" eaLnBrk="0" hangingPunct="0">
              <a:buNone/>
            </a:pPr>
            <a:r>
              <a:rPr lang="en-US" sz="2000" dirty="0" err="1">
                <a:latin typeface="Calibri" panose="020F0502020204030204" pitchFamily="34" charset="0"/>
                <a:cs typeface="Calibri" panose="020F0502020204030204" pitchFamily="34" charset="0"/>
              </a:rPr>
              <a:t>Tydings</a:t>
            </a:r>
            <a:r>
              <a:rPr lang="en-US" sz="2000" dirty="0">
                <a:latin typeface="Calibri" panose="020F0502020204030204" pitchFamily="34" charset="0"/>
                <a:cs typeface="Calibri" panose="020F0502020204030204" pitchFamily="34" charset="0"/>
              </a:rPr>
              <a:t> Period- The statutory authority period for obligating and expending federal funds. In general, under this provision, any funds not obligated and expended during the period for which they were awarded become carryover funds and may be obligated and expended during the succeeding fiscal year. The period of performance includes the initial period authorized by the appropriations act and an additional 12 months authorized by Section 412(b) of the General Education Provisions Act, 20 U.S.C. 1225(b). </a:t>
            </a:r>
          </a:p>
        </p:txBody>
      </p:sp>
    </p:spTree>
    <p:extLst>
      <p:ext uri="{BB962C8B-B14F-4D97-AF65-F5344CB8AC3E}">
        <p14:creationId xmlns:p14="http://schemas.microsoft.com/office/powerpoint/2010/main" val="1219353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34BE1-AE06-4F67-B7B9-64B4E6C8F773}"/>
              </a:ext>
            </a:extLst>
          </p:cNvPr>
          <p:cNvSpPr>
            <a:spLocks noGrp="1"/>
          </p:cNvSpPr>
          <p:nvPr>
            <p:ph type="title"/>
          </p:nvPr>
        </p:nvSpPr>
        <p:spPr>
          <a:xfrm>
            <a:off x="221161" y="472099"/>
            <a:ext cx="9921240" cy="727847"/>
          </a:xfrm>
        </p:spPr>
        <p:txBody>
          <a:bodyPr>
            <a:normAutofit fontScale="90000"/>
          </a:bodyPr>
          <a:lstStyle/>
          <a:p>
            <a:pPr algn="ctr"/>
            <a:r>
              <a:rPr lang="en-US" sz="4000" b="1" dirty="0">
                <a:solidFill>
                  <a:schemeClr val="accent5">
                    <a:lumMod val="75000"/>
                  </a:schemeClr>
                </a:solidFill>
                <a:latin typeface="Calibri" panose="020F0502020204030204" pitchFamily="34" charset="0"/>
                <a:cs typeface="Calibri" panose="020F0502020204030204" pitchFamily="34" charset="0"/>
              </a:rPr>
              <a:t>Reimbursement Requests &amp; Budget Modifications</a:t>
            </a:r>
          </a:p>
        </p:txBody>
      </p:sp>
      <p:sp>
        <p:nvSpPr>
          <p:cNvPr id="3" name="Content Placeholder 2">
            <a:extLst>
              <a:ext uri="{FF2B5EF4-FFF2-40B4-BE49-F238E27FC236}">
                <a16:creationId xmlns:a16="http://schemas.microsoft.com/office/drawing/2014/main" id="{5F40BB11-59CC-42B8-829C-DA4B1CE19C29}"/>
              </a:ext>
            </a:extLst>
          </p:cNvPr>
          <p:cNvSpPr>
            <a:spLocks noGrp="1"/>
          </p:cNvSpPr>
          <p:nvPr>
            <p:ph idx="1"/>
          </p:nvPr>
        </p:nvSpPr>
        <p:spPr>
          <a:xfrm>
            <a:off x="477078" y="1502228"/>
            <a:ext cx="10876722" cy="4519749"/>
          </a:xfrm>
        </p:spPr>
        <p:txBody>
          <a:bodyPr>
            <a:noAutofit/>
          </a:bodyPr>
          <a:lstStyle/>
          <a:p>
            <a:r>
              <a:rPr lang="en-US" dirty="0">
                <a:latin typeface="Calibri" panose="020F0502020204030204" pitchFamily="34" charset="0"/>
                <a:cs typeface="Calibri" panose="020F0502020204030204" pitchFamily="34" charset="0"/>
              </a:rPr>
              <a:t>Payment of grant funds is made through a reimbursement system.  </a:t>
            </a:r>
          </a:p>
          <a:p>
            <a:r>
              <a:rPr lang="en-US" dirty="0">
                <a:latin typeface="Calibri" panose="020F0502020204030204" pitchFamily="34" charset="0"/>
                <a:cs typeface="Calibri" panose="020F0502020204030204" pitchFamily="34" charset="0"/>
              </a:rPr>
              <a:t>Reimbursement requests for any grant funds expended are made through the EWEG system.  </a:t>
            </a:r>
          </a:p>
          <a:p>
            <a:r>
              <a:rPr lang="en-US" dirty="0">
                <a:latin typeface="Calibri" panose="020F0502020204030204" pitchFamily="34" charset="0"/>
                <a:cs typeface="Calibri" panose="020F0502020204030204" pitchFamily="34" charset="0"/>
              </a:rPr>
              <a:t>Reimbursement requests may begin:</a:t>
            </a:r>
          </a:p>
          <a:p>
            <a:pPr lvl="1">
              <a:buFont typeface="Wingdings" panose="05000000000000000000" pitchFamily="2" charset="2"/>
              <a:buChar char="§"/>
            </a:pPr>
            <a:r>
              <a:rPr lang="en-US" sz="2800" dirty="0">
                <a:latin typeface="Calibri" panose="020F0502020204030204" pitchFamily="34" charset="0"/>
                <a:cs typeface="Calibri" panose="020F0502020204030204" pitchFamily="34" charset="0"/>
              </a:rPr>
              <a:t>Once the application has been marked “Final Approved” in the EWEG system;</a:t>
            </a:r>
          </a:p>
          <a:p>
            <a:pPr lvl="1">
              <a:buFont typeface="Wingdings" panose="05000000000000000000" pitchFamily="2" charset="2"/>
              <a:buChar char="§"/>
            </a:pPr>
            <a:r>
              <a:rPr lang="en-US" sz="2800" dirty="0">
                <a:latin typeface="Calibri" panose="020F0502020204030204" pitchFamily="34" charset="0"/>
                <a:cs typeface="Calibri" panose="020F0502020204030204" pitchFamily="34" charset="0"/>
              </a:rPr>
              <a:t>The grantee has accepted the award by clicking the “Accept Award” button on the Application Select page; and </a:t>
            </a:r>
          </a:p>
          <a:p>
            <a:pPr lvl="1">
              <a:buFont typeface="Wingdings" panose="05000000000000000000" pitchFamily="2" charset="2"/>
              <a:buChar char="§"/>
            </a:pPr>
            <a:r>
              <a:rPr lang="en-US" sz="2800" dirty="0">
                <a:latin typeface="Calibri" panose="020F0502020204030204" pitchFamily="34" charset="0"/>
                <a:cs typeface="Calibri" panose="020F0502020204030204" pitchFamily="34" charset="0"/>
              </a:rPr>
              <a:t>The grantee has completed  the Grant Acceptance Certificate information.</a:t>
            </a: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54434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34BE1-AE06-4F67-B7B9-64B4E6C8F773}"/>
              </a:ext>
            </a:extLst>
          </p:cNvPr>
          <p:cNvSpPr>
            <a:spLocks noGrp="1"/>
          </p:cNvSpPr>
          <p:nvPr>
            <p:ph type="title"/>
          </p:nvPr>
        </p:nvSpPr>
        <p:spPr>
          <a:xfrm>
            <a:off x="221161" y="472099"/>
            <a:ext cx="9921240" cy="727847"/>
          </a:xfrm>
        </p:spPr>
        <p:txBody>
          <a:bodyPr>
            <a:noAutofit/>
          </a:bodyPr>
          <a:lstStyle/>
          <a:p>
            <a:r>
              <a:rPr lang="en-US" sz="3400" b="1" dirty="0">
                <a:solidFill>
                  <a:schemeClr val="accent5">
                    <a:lumMod val="75000"/>
                  </a:schemeClr>
                </a:solidFill>
                <a:latin typeface="Calibri" panose="020F0502020204030204" pitchFamily="34" charset="0"/>
                <a:cs typeface="Calibri" panose="020F0502020204030204" pitchFamily="34" charset="0"/>
              </a:rPr>
              <a:t>Reimbursement Requests &amp; Budget Modifications, Continued</a:t>
            </a:r>
          </a:p>
        </p:txBody>
      </p:sp>
      <p:sp>
        <p:nvSpPr>
          <p:cNvPr id="3" name="Content Placeholder 2">
            <a:extLst>
              <a:ext uri="{FF2B5EF4-FFF2-40B4-BE49-F238E27FC236}">
                <a16:creationId xmlns:a16="http://schemas.microsoft.com/office/drawing/2014/main" id="{5F40BB11-59CC-42B8-829C-DA4B1CE19C29}"/>
              </a:ext>
            </a:extLst>
          </p:cNvPr>
          <p:cNvSpPr>
            <a:spLocks noGrp="1"/>
          </p:cNvSpPr>
          <p:nvPr>
            <p:ph idx="1"/>
          </p:nvPr>
        </p:nvSpPr>
        <p:spPr>
          <a:xfrm>
            <a:off x="571153" y="1507209"/>
            <a:ext cx="11049693" cy="4776311"/>
          </a:xfrm>
        </p:spPr>
        <p:txBody>
          <a:bodyPr>
            <a:noAutofit/>
          </a:bodyPr>
          <a:lstStyle/>
          <a:p>
            <a:r>
              <a:rPr lang="en-US" sz="2600" dirty="0">
                <a:latin typeface="Calibri" panose="020F0502020204030204" pitchFamily="34" charset="0"/>
                <a:cs typeface="Calibri" panose="020F0502020204030204" pitchFamily="34" charset="0"/>
              </a:rPr>
              <a:t>Only one reimbursement request may be submitted per month and no later than the 15</a:t>
            </a:r>
            <a:r>
              <a:rPr lang="en-US" sz="2600" baseline="30000" dirty="0">
                <a:latin typeface="Calibri" panose="020F0502020204030204" pitchFamily="34" charset="0"/>
                <a:cs typeface="Calibri" panose="020F0502020204030204" pitchFamily="34" charset="0"/>
              </a:rPr>
              <a:t>th </a:t>
            </a:r>
            <a:r>
              <a:rPr lang="en-US" sz="2600" dirty="0">
                <a:latin typeface="Calibri" panose="020F0502020204030204" pitchFamily="34" charset="0"/>
                <a:cs typeface="Calibri" panose="020F0502020204030204" pitchFamily="34" charset="0"/>
              </a:rPr>
              <a:t>of each month.</a:t>
            </a:r>
          </a:p>
          <a:p>
            <a:r>
              <a:rPr lang="en-US" sz="2600" dirty="0">
                <a:latin typeface="Calibri" panose="020F0502020204030204" pitchFamily="34" charset="0"/>
                <a:cs typeface="Calibri" panose="020F0502020204030204" pitchFamily="34" charset="0"/>
              </a:rPr>
              <a:t>Requests may include funds that will be expended through the last calendar day of the month in which reimbursement is requested.  </a:t>
            </a:r>
          </a:p>
          <a:p>
            <a:r>
              <a:rPr lang="en-US" sz="2600" dirty="0">
                <a:latin typeface="Calibri" panose="020F0502020204030204" pitchFamily="34" charset="0"/>
                <a:cs typeface="Calibri" panose="020F0502020204030204" pitchFamily="34" charset="0"/>
              </a:rPr>
              <a:t>If the reimbursement request is approved, payments should be received between the 8</a:t>
            </a:r>
            <a:r>
              <a:rPr lang="en-US" sz="2600" baseline="30000" dirty="0">
                <a:latin typeface="Calibri" panose="020F0502020204030204" pitchFamily="34" charset="0"/>
                <a:cs typeface="Calibri" panose="020F0502020204030204" pitchFamily="34" charset="0"/>
              </a:rPr>
              <a:t>th</a:t>
            </a:r>
            <a:r>
              <a:rPr lang="en-US" sz="2600" dirty="0">
                <a:latin typeface="Calibri" panose="020F0502020204030204" pitchFamily="34" charset="0"/>
                <a:cs typeface="Calibri" panose="020F0502020204030204" pitchFamily="34" charset="0"/>
              </a:rPr>
              <a:t> and 10</a:t>
            </a:r>
            <a:r>
              <a:rPr lang="en-US" sz="2600" baseline="30000" dirty="0">
                <a:latin typeface="Calibri" panose="020F0502020204030204" pitchFamily="34" charset="0"/>
                <a:cs typeface="Calibri" panose="020F0502020204030204" pitchFamily="34" charset="0"/>
              </a:rPr>
              <a:t>th</a:t>
            </a:r>
            <a:r>
              <a:rPr lang="en-US" sz="2600" dirty="0">
                <a:latin typeface="Calibri" panose="020F0502020204030204" pitchFamily="34" charset="0"/>
                <a:cs typeface="Calibri" panose="020F0502020204030204" pitchFamily="34" charset="0"/>
              </a:rPr>
              <a:t> of the following month. </a:t>
            </a:r>
          </a:p>
          <a:p>
            <a:r>
              <a:rPr lang="en-US" sz="2600" b="1" dirty="0">
                <a:latin typeface="Calibri" panose="020F0502020204030204" pitchFamily="34" charset="0"/>
                <a:cs typeface="Calibri" panose="020F0502020204030204" pitchFamily="34" charset="0"/>
              </a:rPr>
              <a:t>Last Day For EWEG Reimbursement Requests:  Wednesday, July 31, 2022</a:t>
            </a:r>
            <a:r>
              <a:rPr lang="en-US" sz="2600" dirty="0">
                <a:latin typeface="Calibri" panose="020F0502020204030204" pitchFamily="34" charset="0"/>
                <a:cs typeface="Calibri" panose="020F0502020204030204" pitchFamily="34" charset="0"/>
              </a:rPr>
              <a:t>. No reimbursement requests may be submitted in the EWEG system after this date. </a:t>
            </a:r>
          </a:p>
          <a:p>
            <a:r>
              <a:rPr lang="en-US" sz="2600" b="1" dirty="0">
                <a:latin typeface="Calibri" panose="020F0502020204030204" pitchFamily="34" charset="0"/>
                <a:cs typeface="Calibri" panose="020F0502020204030204" pitchFamily="34" charset="0"/>
              </a:rPr>
              <a:t>Last Day For Submitting Budget Modifications: May 31, 2022</a:t>
            </a:r>
            <a:r>
              <a:rPr lang="en-US" sz="2600" dirty="0">
                <a:latin typeface="Calibri" panose="020F0502020204030204" pitchFamily="34" charset="0"/>
                <a:cs typeface="Calibri" panose="020F0502020204030204" pitchFamily="34" charset="0"/>
              </a:rPr>
              <a:t>.  No modifications may be submitted in the EWEG system after this date. </a:t>
            </a:r>
          </a:p>
        </p:txBody>
      </p:sp>
    </p:spTree>
    <p:extLst>
      <p:ext uri="{BB962C8B-B14F-4D97-AF65-F5344CB8AC3E}">
        <p14:creationId xmlns:p14="http://schemas.microsoft.com/office/powerpoint/2010/main" val="3679659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AA337-46DD-4E1E-A3DE-3B7F695861F4}"/>
              </a:ext>
            </a:extLst>
          </p:cNvPr>
          <p:cNvSpPr>
            <a:spLocks noGrp="1"/>
          </p:cNvSpPr>
          <p:nvPr>
            <p:ph type="title" idx="4294967295"/>
          </p:nvPr>
        </p:nvSpPr>
        <p:spPr>
          <a:xfrm>
            <a:off x="2152650" y="2693536"/>
            <a:ext cx="7886700" cy="1107996"/>
          </a:xfrm>
          <a:noFill/>
        </p:spPr>
        <p:txBody>
          <a:bodyPr vert="horz" wrap="square" lIns="91440" tIns="365760" rIns="91440" bIns="45720" rtlCol="0" anchor="ctr">
            <a:normAutofit fontScale="90000"/>
          </a:bodyPr>
          <a:lstStyle/>
          <a:p>
            <a:pPr algn="ctr">
              <a:lnSpc>
                <a:spcPct val="100000"/>
              </a:lnSpc>
            </a:pPr>
            <a:r>
              <a:rPr lang="en-US" b="1" dirty="0">
                <a:latin typeface="Calibri" panose="020F0502020204030204" pitchFamily="34" charset="0"/>
                <a:cs typeface="Calibri" panose="020F0502020204030204" pitchFamily="34" charset="0"/>
              </a:rPr>
              <a:t>Section 2:  Project Guidelines</a:t>
            </a:r>
            <a:br>
              <a:rPr lang="en-US" dirty="0">
                <a:latin typeface="Calibri" panose="020F0502020204030204" pitchFamily="34" charset="0"/>
                <a:cs typeface="Calibri" panose="020F0502020204030204" pitchFamily="34" charset="0"/>
              </a:rPr>
            </a:br>
            <a:endParaRPr lang="en-US" sz="2200"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77698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15B40-2B4C-4491-8DAC-A1E23F9660CF}"/>
              </a:ext>
            </a:extLst>
          </p:cNvPr>
          <p:cNvSpPr>
            <a:spLocks noGrp="1"/>
          </p:cNvSpPr>
          <p:nvPr>
            <p:ph type="title"/>
          </p:nvPr>
        </p:nvSpPr>
        <p:spPr>
          <a:xfrm>
            <a:off x="1969682" y="525422"/>
            <a:ext cx="7196913" cy="634335"/>
          </a:xfrm>
        </p:spPr>
        <p:txBody>
          <a:bodyPr>
            <a:noAutofit/>
          </a:bodyPr>
          <a:lstStyle/>
          <a:p>
            <a:pPr algn="ctr"/>
            <a:r>
              <a:rPr lang="en-US" sz="4000" b="1" dirty="0">
                <a:solidFill>
                  <a:schemeClr val="accent5">
                    <a:lumMod val="75000"/>
                  </a:schemeClr>
                </a:solidFill>
                <a:latin typeface="Calibri" panose="020F0502020204030204" pitchFamily="34" charset="0"/>
                <a:cs typeface="Calibri" panose="020F0502020204030204" pitchFamily="34" charset="0"/>
              </a:rPr>
              <a:t>Review of Applications</a:t>
            </a:r>
          </a:p>
        </p:txBody>
      </p:sp>
      <p:sp>
        <p:nvSpPr>
          <p:cNvPr id="3" name="Content Placeholder 2">
            <a:extLst>
              <a:ext uri="{FF2B5EF4-FFF2-40B4-BE49-F238E27FC236}">
                <a16:creationId xmlns:a16="http://schemas.microsoft.com/office/drawing/2014/main" id="{F01FF221-4C1A-4040-A743-AE9574DBBC59}"/>
              </a:ext>
            </a:extLst>
          </p:cNvPr>
          <p:cNvSpPr>
            <a:spLocks noGrp="1"/>
          </p:cNvSpPr>
          <p:nvPr>
            <p:ph idx="1"/>
          </p:nvPr>
        </p:nvSpPr>
        <p:spPr>
          <a:xfrm>
            <a:off x="795131" y="1420650"/>
            <a:ext cx="10595112" cy="618269"/>
          </a:xfrm>
        </p:spPr>
        <p:txBody>
          <a:bodyPr>
            <a:normAutofit/>
          </a:bodyPr>
          <a:lstStyle/>
          <a:p>
            <a:pPr>
              <a:lnSpc>
                <a:spcPct val="100000"/>
              </a:lnSpc>
              <a:spcBef>
                <a:spcPts val="0"/>
              </a:spcBef>
            </a:pPr>
            <a:r>
              <a:rPr lang="en-US" dirty="0">
                <a:latin typeface="Calibri" panose="020F0502020204030204" pitchFamily="34" charset="0"/>
                <a:cs typeface="Calibri" panose="020F0502020204030204" pitchFamily="34" charset="0"/>
              </a:rPr>
              <a:t>Following point values apply to evaluation of applications:</a:t>
            </a:r>
          </a:p>
        </p:txBody>
      </p:sp>
      <p:graphicFrame>
        <p:nvGraphicFramePr>
          <p:cNvPr id="6" name="Table 6">
            <a:extLst>
              <a:ext uri="{FF2B5EF4-FFF2-40B4-BE49-F238E27FC236}">
                <a16:creationId xmlns:a16="http://schemas.microsoft.com/office/drawing/2014/main" id="{A3D95334-0E5A-4057-A234-3BE0F8141DAB}"/>
              </a:ext>
            </a:extLst>
          </p:cNvPr>
          <p:cNvGraphicFramePr>
            <a:graphicFrameLocks noGrp="1"/>
          </p:cNvGraphicFramePr>
          <p:nvPr>
            <p:extLst>
              <p:ext uri="{D42A27DB-BD31-4B8C-83A1-F6EECF244321}">
                <p14:modId xmlns:p14="http://schemas.microsoft.com/office/powerpoint/2010/main" val="3628776841"/>
              </p:ext>
            </p:extLst>
          </p:nvPr>
        </p:nvGraphicFramePr>
        <p:xfrm>
          <a:off x="1969682" y="2038919"/>
          <a:ext cx="7793666" cy="3672751"/>
        </p:xfrm>
        <a:graphic>
          <a:graphicData uri="http://schemas.openxmlformats.org/drawingml/2006/table">
            <a:tbl>
              <a:tblPr firstRow="1" bandRow="1">
                <a:tableStyleId>{5C22544A-7EE6-4342-B048-85BDC9FD1C3A}</a:tableStyleId>
              </a:tblPr>
              <a:tblGrid>
                <a:gridCol w="5458540">
                  <a:extLst>
                    <a:ext uri="{9D8B030D-6E8A-4147-A177-3AD203B41FA5}">
                      <a16:colId xmlns:a16="http://schemas.microsoft.com/office/drawing/2014/main" val="2290208273"/>
                    </a:ext>
                  </a:extLst>
                </a:gridCol>
                <a:gridCol w="2335126">
                  <a:extLst>
                    <a:ext uri="{9D8B030D-6E8A-4147-A177-3AD203B41FA5}">
                      <a16:colId xmlns:a16="http://schemas.microsoft.com/office/drawing/2014/main" val="1845263941"/>
                    </a:ext>
                  </a:extLst>
                </a:gridCol>
              </a:tblGrid>
              <a:tr h="380911">
                <a:tc>
                  <a:txBody>
                    <a:bodyPr/>
                    <a:lstStyle/>
                    <a:p>
                      <a:r>
                        <a:rPr lang="en-US" sz="1800" dirty="0">
                          <a:solidFill>
                            <a:sysClr val="windowText" lastClr="000000"/>
                          </a:solidFill>
                          <a:latin typeface="Calibri" panose="020F0502020204030204" pitchFamily="34" charset="0"/>
                          <a:cs typeface="Calibri" panose="020F0502020204030204" pitchFamily="34" charset="0"/>
                        </a:rPr>
                        <a:t>Application Component</a:t>
                      </a:r>
                    </a:p>
                  </a:txBody>
                  <a:tcPr>
                    <a:solidFill>
                      <a:schemeClr val="accent1">
                        <a:lumMod val="40000"/>
                        <a:lumOff val="60000"/>
                      </a:schemeClr>
                    </a:solidFill>
                  </a:tcPr>
                </a:tc>
                <a:tc>
                  <a:txBody>
                    <a:bodyPr/>
                    <a:lstStyle/>
                    <a:p>
                      <a:r>
                        <a:rPr lang="en-US" sz="1800" dirty="0">
                          <a:solidFill>
                            <a:sysClr val="windowText" lastClr="000000"/>
                          </a:solidFill>
                          <a:latin typeface="Calibri" panose="020F0502020204030204" pitchFamily="34" charset="0"/>
                          <a:cs typeface="Calibri" panose="020F0502020204030204" pitchFamily="34" charset="0"/>
                        </a:rPr>
                        <a:t>Point</a:t>
                      </a:r>
                      <a:r>
                        <a:rPr lang="en-US" sz="1800" dirty="0">
                          <a:solidFill>
                            <a:sysClr val="windowText" lastClr="000000"/>
                          </a:solidFill>
                        </a:rPr>
                        <a:t> </a:t>
                      </a:r>
                      <a:r>
                        <a:rPr lang="en-US" sz="1800" dirty="0">
                          <a:solidFill>
                            <a:sysClr val="windowText" lastClr="000000"/>
                          </a:solidFill>
                          <a:latin typeface="Calibri" panose="020F0502020204030204" pitchFamily="34" charset="0"/>
                          <a:cs typeface="Calibri" panose="020F0502020204030204" pitchFamily="34" charset="0"/>
                        </a:rPr>
                        <a:t>Value</a:t>
                      </a:r>
                    </a:p>
                  </a:txBody>
                  <a:tcPr>
                    <a:solidFill>
                      <a:schemeClr val="accent1">
                        <a:lumMod val="40000"/>
                        <a:lumOff val="60000"/>
                      </a:schemeClr>
                    </a:solidFill>
                  </a:tcPr>
                </a:tc>
                <a:extLst>
                  <a:ext uri="{0D108BD9-81ED-4DB2-BD59-A6C34878D82A}">
                    <a16:rowId xmlns:a16="http://schemas.microsoft.com/office/drawing/2014/main" val="1738215823"/>
                  </a:ext>
                </a:extLst>
              </a:tr>
              <a:tr h="270717">
                <a:tc>
                  <a:txBody>
                    <a:bodyPr/>
                    <a:lstStyle/>
                    <a:p>
                      <a:r>
                        <a:rPr lang="en-US" sz="1800" b="1" dirty="0">
                          <a:latin typeface="Calibri" panose="020F0502020204030204" pitchFamily="34" charset="0"/>
                          <a:cs typeface="Calibri" panose="020F0502020204030204" pitchFamily="34" charset="0"/>
                        </a:rPr>
                        <a:t>2.2.1 Abstract</a:t>
                      </a:r>
                    </a:p>
                  </a:txBody>
                  <a:tcPr>
                    <a:solidFill>
                      <a:schemeClr val="accent1">
                        <a:lumMod val="20000"/>
                        <a:lumOff val="80000"/>
                      </a:schemeClr>
                    </a:solidFill>
                  </a:tcPr>
                </a:tc>
                <a:tc>
                  <a:txBody>
                    <a:bodyPr/>
                    <a:lstStyle/>
                    <a:p>
                      <a:r>
                        <a:rPr lang="en-US" sz="1800" b="1" dirty="0">
                          <a:latin typeface="Calibri" panose="020F0502020204030204" pitchFamily="34" charset="0"/>
                          <a:cs typeface="Calibri" panose="020F0502020204030204" pitchFamily="34" charset="0"/>
                        </a:rPr>
                        <a:t>0</a:t>
                      </a:r>
                    </a:p>
                  </a:txBody>
                  <a:tcPr>
                    <a:solidFill>
                      <a:schemeClr val="accent1">
                        <a:lumMod val="20000"/>
                        <a:lumOff val="80000"/>
                      </a:schemeClr>
                    </a:solidFill>
                  </a:tcPr>
                </a:tc>
                <a:extLst>
                  <a:ext uri="{0D108BD9-81ED-4DB2-BD59-A6C34878D82A}">
                    <a16:rowId xmlns:a16="http://schemas.microsoft.com/office/drawing/2014/main" val="234536403"/>
                  </a:ext>
                </a:extLst>
              </a:tr>
              <a:tr h="0">
                <a:tc>
                  <a:txBody>
                    <a:bodyPr/>
                    <a:lstStyle/>
                    <a:p>
                      <a:r>
                        <a:rPr lang="en-US" sz="1800" b="1" dirty="0">
                          <a:latin typeface="Calibri" panose="020F0502020204030204" pitchFamily="34" charset="0"/>
                          <a:cs typeface="Calibri" panose="020F0502020204030204" pitchFamily="34" charset="0"/>
                        </a:rPr>
                        <a:t>2.2.2 Statement of Need</a:t>
                      </a:r>
                    </a:p>
                  </a:txBody>
                  <a:tcPr>
                    <a:solidFill>
                      <a:schemeClr val="accent1">
                        <a:lumMod val="20000"/>
                        <a:lumOff val="80000"/>
                      </a:schemeClr>
                    </a:solidFill>
                  </a:tcPr>
                </a:tc>
                <a:tc>
                  <a:txBody>
                    <a:bodyPr/>
                    <a:lstStyle/>
                    <a:p>
                      <a:r>
                        <a:rPr lang="en-US" sz="1800" b="1" dirty="0">
                          <a:latin typeface="Calibri" panose="020F0502020204030204" pitchFamily="34" charset="0"/>
                          <a:cs typeface="Calibri" panose="020F0502020204030204" pitchFamily="34" charset="0"/>
                        </a:rPr>
                        <a:t>10</a:t>
                      </a:r>
                    </a:p>
                  </a:txBody>
                  <a:tcPr>
                    <a:solidFill>
                      <a:schemeClr val="accent1">
                        <a:lumMod val="20000"/>
                        <a:lumOff val="80000"/>
                      </a:schemeClr>
                    </a:solidFill>
                  </a:tcPr>
                </a:tc>
                <a:extLst>
                  <a:ext uri="{0D108BD9-81ED-4DB2-BD59-A6C34878D82A}">
                    <a16:rowId xmlns:a16="http://schemas.microsoft.com/office/drawing/2014/main" val="3390096038"/>
                  </a:ext>
                </a:extLst>
              </a:tr>
              <a:tr h="270717">
                <a:tc>
                  <a:txBody>
                    <a:bodyPr/>
                    <a:lstStyle/>
                    <a:p>
                      <a:r>
                        <a:rPr lang="en-US" sz="1800" b="1" dirty="0">
                          <a:latin typeface="Calibri" panose="020F0502020204030204" pitchFamily="34" charset="0"/>
                          <a:cs typeface="Calibri" panose="020F0502020204030204" pitchFamily="34" charset="0"/>
                        </a:rPr>
                        <a:t>2.2.3 Project Description</a:t>
                      </a:r>
                    </a:p>
                  </a:txBody>
                  <a:tcPr>
                    <a:solidFill>
                      <a:schemeClr val="accent1">
                        <a:lumMod val="20000"/>
                        <a:lumOff val="80000"/>
                      </a:schemeClr>
                    </a:solidFill>
                  </a:tcPr>
                </a:tc>
                <a:tc>
                  <a:txBody>
                    <a:bodyPr/>
                    <a:lstStyle/>
                    <a:p>
                      <a:r>
                        <a:rPr lang="en-US" sz="1800" b="1" dirty="0">
                          <a:latin typeface="Calibri" panose="020F0502020204030204" pitchFamily="34" charset="0"/>
                          <a:cs typeface="Calibri" panose="020F0502020204030204" pitchFamily="34" charset="0"/>
                        </a:rPr>
                        <a:t>15</a:t>
                      </a:r>
                    </a:p>
                  </a:txBody>
                  <a:tcPr>
                    <a:solidFill>
                      <a:schemeClr val="accent1">
                        <a:lumMod val="20000"/>
                        <a:lumOff val="80000"/>
                      </a:schemeClr>
                    </a:solidFill>
                  </a:tcPr>
                </a:tc>
                <a:extLst>
                  <a:ext uri="{0D108BD9-81ED-4DB2-BD59-A6C34878D82A}">
                    <a16:rowId xmlns:a16="http://schemas.microsoft.com/office/drawing/2014/main" val="528511824"/>
                  </a:ext>
                </a:extLst>
              </a:tr>
              <a:tr h="270717">
                <a:tc>
                  <a:txBody>
                    <a:bodyPr/>
                    <a:lstStyle/>
                    <a:p>
                      <a:r>
                        <a:rPr lang="en-US" sz="1800" b="1" dirty="0">
                          <a:latin typeface="Calibri" panose="020F0502020204030204" pitchFamily="34" charset="0"/>
                          <a:cs typeface="Calibri" panose="020F0502020204030204" pitchFamily="34" charset="0"/>
                        </a:rPr>
                        <a:t>2.2.4 Goals and Objectives</a:t>
                      </a:r>
                    </a:p>
                  </a:txBody>
                  <a:tcPr>
                    <a:solidFill>
                      <a:schemeClr val="accent1">
                        <a:lumMod val="20000"/>
                        <a:lumOff val="80000"/>
                      </a:schemeClr>
                    </a:solidFill>
                  </a:tcPr>
                </a:tc>
                <a:tc>
                  <a:txBody>
                    <a:bodyPr/>
                    <a:lstStyle/>
                    <a:p>
                      <a:r>
                        <a:rPr lang="en-US" sz="1800" b="1" dirty="0">
                          <a:latin typeface="Calibri" panose="020F0502020204030204" pitchFamily="34" charset="0"/>
                          <a:cs typeface="Calibri" panose="020F0502020204030204" pitchFamily="34" charset="0"/>
                        </a:rPr>
                        <a:t>20</a:t>
                      </a:r>
                    </a:p>
                  </a:txBody>
                  <a:tcPr>
                    <a:solidFill>
                      <a:schemeClr val="accent1">
                        <a:lumMod val="20000"/>
                        <a:lumOff val="80000"/>
                      </a:schemeClr>
                    </a:solidFill>
                  </a:tcPr>
                </a:tc>
                <a:extLst>
                  <a:ext uri="{0D108BD9-81ED-4DB2-BD59-A6C34878D82A}">
                    <a16:rowId xmlns:a16="http://schemas.microsoft.com/office/drawing/2014/main" val="2727329602"/>
                  </a:ext>
                </a:extLst>
              </a:tr>
              <a:tr h="270717">
                <a:tc>
                  <a:txBody>
                    <a:bodyPr/>
                    <a:lstStyle/>
                    <a:p>
                      <a:r>
                        <a:rPr lang="en-US" sz="1800" b="1" dirty="0">
                          <a:latin typeface="Calibri" panose="020F0502020204030204" pitchFamily="34" charset="0"/>
                          <a:cs typeface="Calibri" panose="020F0502020204030204" pitchFamily="34" charset="0"/>
                        </a:rPr>
                        <a:t>2.2.5 Project Activity Plan</a:t>
                      </a:r>
                    </a:p>
                  </a:txBody>
                  <a:tcPr>
                    <a:solidFill>
                      <a:schemeClr val="accent1">
                        <a:lumMod val="20000"/>
                        <a:lumOff val="80000"/>
                      </a:schemeClr>
                    </a:solidFill>
                  </a:tcPr>
                </a:tc>
                <a:tc>
                  <a:txBody>
                    <a:bodyPr/>
                    <a:lstStyle/>
                    <a:p>
                      <a:r>
                        <a:rPr lang="en-US" sz="1800" b="1" dirty="0">
                          <a:latin typeface="Calibri" panose="020F0502020204030204" pitchFamily="34" charset="0"/>
                          <a:cs typeface="Calibri" panose="020F0502020204030204" pitchFamily="34" charset="0"/>
                        </a:rPr>
                        <a:t>20</a:t>
                      </a:r>
                    </a:p>
                  </a:txBody>
                  <a:tcPr>
                    <a:solidFill>
                      <a:schemeClr val="accent1">
                        <a:lumMod val="20000"/>
                        <a:lumOff val="80000"/>
                      </a:schemeClr>
                    </a:solidFill>
                  </a:tcPr>
                </a:tc>
                <a:extLst>
                  <a:ext uri="{0D108BD9-81ED-4DB2-BD59-A6C34878D82A}">
                    <a16:rowId xmlns:a16="http://schemas.microsoft.com/office/drawing/2014/main" val="78318157"/>
                  </a:ext>
                </a:extLst>
              </a:tr>
              <a:tr h="270717">
                <a:tc>
                  <a:txBody>
                    <a:bodyPr/>
                    <a:lstStyle/>
                    <a:p>
                      <a:r>
                        <a:rPr lang="en-US" sz="1800" b="1" dirty="0">
                          <a:latin typeface="Calibri" panose="020F0502020204030204" pitchFamily="34" charset="0"/>
                          <a:cs typeface="Calibri" panose="020F0502020204030204" pitchFamily="34" charset="0"/>
                        </a:rPr>
                        <a:t>2.2.6 Organizational Commitment and Capacity</a:t>
                      </a:r>
                    </a:p>
                  </a:txBody>
                  <a:tcPr>
                    <a:solidFill>
                      <a:schemeClr val="accent1">
                        <a:lumMod val="20000"/>
                        <a:lumOff val="80000"/>
                      </a:schemeClr>
                    </a:solidFill>
                  </a:tcPr>
                </a:tc>
                <a:tc>
                  <a:txBody>
                    <a:bodyPr/>
                    <a:lstStyle/>
                    <a:p>
                      <a:r>
                        <a:rPr lang="en-US" sz="1800" b="1" dirty="0">
                          <a:latin typeface="Calibri" panose="020F0502020204030204" pitchFamily="34" charset="0"/>
                          <a:cs typeface="Calibri" panose="020F0502020204030204" pitchFamily="34" charset="0"/>
                        </a:rPr>
                        <a:t>10</a:t>
                      </a:r>
                    </a:p>
                  </a:txBody>
                  <a:tcPr>
                    <a:solidFill>
                      <a:schemeClr val="accent1">
                        <a:lumMod val="20000"/>
                        <a:lumOff val="80000"/>
                      </a:schemeClr>
                    </a:solidFill>
                  </a:tcPr>
                </a:tc>
                <a:extLst>
                  <a:ext uri="{0D108BD9-81ED-4DB2-BD59-A6C34878D82A}">
                    <a16:rowId xmlns:a16="http://schemas.microsoft.com/office/drawing/2014/main" val="1926800985"/>
                  </a:ext>
                </a:extLst>
              </a:tr>
              <a:tr h="270717">
                <a:tc>
                  <a:txBody>
                    <a:bodyPr/>
                    <a:lstStyle/>
                    <a:p>
                      <a:r>
                        <a:rPr lang="en-US" sz="1800" b="1" dirty="0">
                          <a:latin typeface="Calibri" panose="020F0502020204030204" pitchFamily="34" charset="0"/>
                          <a:cs typeface="Calibri" panose="020F0502020204030204" pitchFamily="34" charset="0"/>
                        </a:rPr>
                        <a:t>2.2.7 Evaluation</a:t>
                      </a:r>
                    </a:p>
                  </a:txBody>
                  <a:tcPr>
                    <a:solidFill>
                      <a:schemeClr val="accent1">
                        <a:lumMod val="20000"/>
                        <a:lumOff val="80000"/>
                      </a:schemeClr>
                    </a:solidFill>
                  </a:tcPr>
                </a:tc>
                <a:tc>
                  <a:txBody>
                    <a:bodyPr/>
                    <a:lstStyle/>
                    <a:p>
                      <a:r>
                        <a:rPr lang="en-US" sz="1800" b="1" dirty="0">
                          <a:latin typeface="Calibri" panose="020F0502020204030204" pitchFamily="34" charset="0"/>
                          <a:cs typeface="Calibri" panose="020F0502020204030204" pitchFamily="34" charset="0"/>
                        </a:rPr>
                        <a:t>5</a:t>
                      </a:r>
                    </a:p>
                  </a:txBody>
                  <a:tcPr>
                    <a:solidFill>
                      <a:schemeClr val="accent1">
                        <a:lumMod val="20000"/>
                        <a:lumOff val="80000"/>
                      </a:schemeClr>
                    </a:solidFill>
                  </a:tcPr>
                </a:tc>
                <a:extLst>
                  <a:ext uri="{0D108BD9-81ED-4DB2-BD59-A6C34878D82A}">
                    <a16:rowId xmlns:a16="http://schemas.microsoft.com/office/drawing/2014/main" val="3335486023"/>
                  </a:ext>
                </a:extLst>
              </a:tr>
              <a:tr h="227739">
                <a:tc>
                  <a:txBody>
                    <a:bodyPr/>
                    <a:lstStyle/>
                    <a:p>
                      <a:r>
                        <a:rPr lang="en-US" sz="1800" b="1" dirty="0">
                          <a:latin typeface="Calibri" panose="020F0502020204030204" pitchFamily="34" charset="0"/>
                          <a:cs typeface="Calibri" panose="020F0502020204030204" pitchFamily="34" charset="0"/>
                        </a:rPr>
                        <a:t>2.3 Budget</a:t>
                      </a:r>
                    </a:p>
                  </a:txBody>
                  <a:tcPr>
                    <a:solidFill>
                      <a:schemeClr val="accent1">
                        <a:lumMod val="20000"/>
                        <a:lumOff val="80000"/>
                      </a:schemeClr>
                    </a:solidFill>
                  </a:tcPr>
                </a:tc>
                <a:tc>
                  <a:txBody>
                    <a:bodyPr/>
                    <a:lstStyle/>
                    <a:p>
                      <a:r>
                        <a:rPr lang="en-US" sz="1800" b="1" dirty="0">
                          <a:latin typeface="Calibri" panose="020F0502020204030204" pitchFamily="34" charset="0"/>
                          <a:cs typeface="Calibri" panose="020F0502020204030204" pitchFamily="34" charset="0"/>
                        </a:rPr>
                        <a:t>20</a:t>
                      </a:r>
                    </a:p>
                  </a:txBody>
                  <a:tcPr>
                    <a:solidFill>
                      <a:schemeClr val="accent1">
                        <a:lumMod val="20000"/>
                        <a:lumOff val="80000"/>
                      </a:schemeClr>
                    </a:solidFill>
                  </a:tcPr>
                </a:tc>
                <a:extLst>
                  <a:ext uri="{0D108BD9-81ED-4DB2-BD59-A6C34878D82A}">
                    <a16:rowId xmlns:a16="http://schemas.microsoft.com/office/drawing/2014/main" val="12539862"/>
                  </a:ext>
                </a:extLst>
              </a:tr>
              <a:tr h="270717">
                <a:tc>
                  <a:txBody>
                    <a:bodyPr/>
                    <a:lstStyle/>
                    <a:p>
                      <a:r>
                        <a:rPr lang="en-US" sz="1800" b="1" dirty="0">
                          <a:latin typeface="Calibri" panose="020F0502020204030204" pitchFamily="34" charset="0"/>
                          <a:cs typeface="Calibri" panose="020F0502020204030204" pitchFamily="34" charset="0"/>
                        </a:rPr>
                        <a:t>Total</a:t>
                      </a:r>
                    </a:p>
                  </a:txBody>
                  <a:tcPr>
                    <a:solidFill>
                      <a:schemeClr val="accent1">
                        <a:lumMod val="20000"/>
                        <a:lumOff val="80000"/>
                      </a:schemeClr>
                    </a:solidFill>
                  </a:tcPr>
                </a:tc>
                <a:tc>
                  <a:txBody>
                    <a:bodyPr/>
                    <a:lstStyle/>
                    <a:p>
                      <a:r>
                        <a:rPr lang="en-US" sz="1800" b="1" dirty="0">
                          <a:latin typeface="Calibri" panose="020F0502020204030204" pitchFamily="34" charset="0"/>
                          <a:cs typeface="Calibri" panose="020F0502020204030204" pitchFamily="34" charset="0"/>
                        </a:rPr>
                        <a:t>100</a:t>
                      </a:r>
                    </a:p>
                  </a:txBody>
                  <a:tcPr>
                    <a:solidFill>
                      <a:schemeClr val="accent1">
                        <a:lumMod val="20000"/>
                        <a:lumOff val="80000"/>
                      </a:schemeClr>
                    </a:solidFill>
                  </a:tcPr>
                </a:tc>
                <a:extLst>
                  <a:ext uri="{0D108BD9-81ED-4DB2-BD59-A6C34878D82A}">
                    <a16:rowId xmlns:a16="http://schemas.microsoft.com/office/drawing/2014/main" val="3586239988"/>
                  </a:ext>
                </a:extLst>
              </a:tr>
            </a:tbl>
          </a:graphicData>
        </a:graphic>
      </p:graphicFrame>
      <p:sp>
        <p:nvSpPr>
          <p:cNvPr id="4" name="TextBox 3">
            <a:extLst>
              <a:ext uri="{FF2B5EF4-FFF2-40B4-BE49-F238E27FC236}">
                <a16:creationId xmlns:a16="http://schemas.microsoft.com/office/drawing/2014/main" id="{D0D08C1C-0656-4BAE-9312-3BDD32EE42D4}"/>
              </a:ext>
            </a:extLst>
          </p:cNvPr>
          <p:cNvSpPr txBox="1"/>
          <p:nvPr/>
        </p:nvSpPr>
        <p:spPr>
          <a:xfrm>
            <a:off x="336123" y="5782561"/>
            <a:ext cx="11513128" cy="830997"/>
          </a:xfrm>
          <a:prstGeom prst="rect">
            <a:avLst/>
          </a:prstGeom>
          <a:noFill/>
        </p:spPr>
        <p:txBody>
          <a:bodyPr wrap="square" rtlCol="0">
            <a:spAutoFit/>
          </a:bodyPr>
          <a:lstStyle/>
          <a:p>
            <a:pPr marL="914400" lvl="0" indent="-339725">
              <a:buFont typeface="Arial" panose="020B0604020202020204" pitchFamily="34" charset="0"/>
              <a:buChar char="•"/>
            </a:pPr>
            <a:r>
              <a:rPr lang="en-US" sz="2400" dirty="0">
                <a:solidFill>
                  <a:prstClr val="black"/>
                </a:solidFill>
                <a:latin typeface="Calibri" panose="020F0502020204030204" pitchFamily="34" charset="0"/>
                <a:cs typeface="Calibri" panose="020F0502020204030204" pitchFamily="34" charset="0"/>
              </a:rPr>
              <a:t>All applications must score 70 points or above </a:t>
            </a:r>
            <a:r>
              <a:rPr lang="en-US" sz="2400" b="1" dirty="0">
                <a:solidFill>
                  <a:prstClr val="black"/>
                </a:solidFill>
                <a:latin typeface="Calibri" panose="020F0502020204030204" pitchFamily="34" charset="0"/>
                <a:cs typeface="Calibri" panose="020F0502020204030204" pitchFamily="34" charset="0"/>
              </a:rPr>
              <a:t>and must meet intent of the N.G.O.</a:t>
            </a:r>
            <a:r>
              <a:rPr lang="en-US" sz="2400" dirty="0">
                <a:solidFill>
                  <a:prstClr val="black"/>
                </a:solidFill>
                <a:latin typeface="Calibri" panose="020F0502020204030204" pitchFamily="34" charset="0"/>
                <a:cs typeface="Calibri" panose="020F0502020204030204" pitchFamily="34" charset="0"/>
              </a:rPr>
              <a:t> to be considered eligible for funding.</a:t>
            </a:r>
          </a:p>
        </p:txBody>
      </p:sp>
    </p:spTree>
    <p:extLst>
      <p:ext uri="{BB962C8B-B14F-4D97-AF65-F5344CB8AC3E}">
        <p14:creationId xmlns:p14="http://schemas.microsoft.com/office/powerpoint/2010/main" val="2211915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15B40-2B4C-4491-8DAC-A1E23F9660CF}"/>
              </a:ext>
            </a:extLst>
          </p:cNvPr>
          <p:cNvSpPr>
            <a:spLocks noGrp="1"/>
          </p:cNvSpPr>
          <p:nvPr>
            <p:ph type="title"/>
          </p:nvPr>
        </p:nvSpPr>
        <p:spPr>
          <a:xfrm>
            <a:off x="1960157" y="371329"/>
            <a:ext cx="7196913" cy="836353"/>
          </a:xfrm>
        </p:spPr>
        <p:txBody>
          <a:bodyPr>
            <a:normAutofit/>
          </a:bodyPr>
          <a:lstStyle/>
          <a:p>
            <a:pPr algn="ctr"/>
            <a:r>
              <a:rPr lang="en-US" sz="4000" b="1" dirty="0">
                <a:solidFill>
                  <a:schemeClr val="accent5">
                    <a:lumMod val="75000"/>
                  </a:schemeClr>
                </a:solidFill>
                <a:latin typeface="Calibri" panose="020F0502020204030204" pitchFamily="34" charset="0"/>
                <a:cs typeface="Calibri" panose="020F0502020204030204" pitchFamily="34" charset="0"/>
              </a:rPr>
              <a:t>Project Design Considerations</a:t>
            </a:r>
          </a:p>
        </p:txBody>
      </p:sp>
      <p:sp>
        <p:nvSpPr>
          <p:cNvPr id="3" name="Content Placeholder 2">
            <a:extLst>
              <a:ext uri="{FF2B5EF4-FFF2-40B4-BE49-F238E27FC236}">
                <a16:creationId xmlns:a16="http://schemas.microsoft.com/office/drawing/2014/main" id="{F01FF221-4C1A-4040-A743-AE9574DBBC59}"/>
              </a:ext>
            </a:extLst>
          </p:cNvPr>
          <p:cNvSpPr>
            <a:spLocks noGrp="1"/>
          </p:cNvSpPr>
          <p:nvPr>
            <p:ph idx="1"/>
          </p:nvPr>
        </p:nvSpPr>
        <p:spPr>
          <a:xfrm>
            <a:off x="834887" y="1307806"/>
            <a:ext cx="10177669" cy="5050464"/>
          </a:xfrm>
        </p:spPr>
        <p:txBody>
          <a:bodyPr>
            <a:noAutofit/>
          </a:bodyPr>
          <a:lstStyle/>
          <a:p>
            <a:pPr>
              <a:lnSpc>
                <a:spcPct val="100000"/>
              </a:lnSpc>
              <a:spcBef>
                <a:spcPts val="0"/>
              </a:spcBef>
            </a:pPr>
            <a:r>
              <a:rPr lang="en-US" b="1" dirty="0">
                <a:latin typeface="Calibri" panose="020F0502020204030204" pitchFamily="34" charset="0"/>
              </a:rPr>
              <a:t>Purpose:</a:t>
            </a:r>
          </a:p>
          <a:p>
            <a:pPr lvl="1">
              <a:lnSpc>
                <a:spcPct val="100000"/>
              </a:lnSpc>
              <a:spcBef>
                <a:spcPts val="0"/>
              </a:spcBef>
              <a:spcAft>
                <a:spcPts val="2400"/>
              </a:spcAft>
            </a:pPr>
            <a:r>
              <a:rPr lang="en-US" sz="2800" dirty="0">
                <a:latin typeface="Calibri" panose="020F0502020204030204" pitchFamily="34" charset="0"/>
                <a:ea typeface="Calibri" panose="020F0502020204030204" pitchFamily="34" charset="0"/>
              </a:rPr>
              <a:t>Significantly reduce students’ learning loss resulting from school closures due to COVID-19.</a:t>
            </a:r>
            <a:endParaRPr lang="en-US" sz="1600" dirty="0">
              <a:latin typeface="Calibri" panose="020F0502020204030204" pitchFamily="34" charset="0"/>
              <a:ea typeface="Calibri" panose="020F0502020204030204" pitchFamily="34" charset="0"/>
            </a:endParaRPr>
          </a:p>
          <a:p>
            <a:pPr lvl="1">
              <a:lnSpc>
                <a:spcPct val="100000"/>
              </a:lnSpc>
              <a:spcBef>
                <a:spcPts val="0"/>
              </a:spcBef>
              <a:spcAft>
                <a:spcPts val="2400"/>
              </a:spcAft>
            </a:pPr>
            <a:r>
              <a:rPr lang="en-US" sz="2800" dirty="0">
                <a:latin typeface="Calibri" panose="020F0502020204030204" pitchFamily="34" charset="0"/>
                <a:ea typeface="Calibri" panose="020F0502020204030204" pitchFamily="34" charset="0"/>
              </a:rPr>
              <a:t>Implement evidence-based interventions and strategies.</a:t>
            </a:r>
            <a:endParaRPr lang="en-US" sz="1600" dirty="0">
              <a:latin typeface="Calibri" panose="020F0502020204030204" pitchFamily="34" charset="0"/>
            </a:endParaRPr>
          </a:p>
          <a:p>
            <a:pPr lvl="1">
              <a:lnSpc>
                <a:spcPct val="100000"/>
              </a:lnSpc>
              <a:spcBef>
                <a:spcPts val="0"/>
              </a:spcBef>
            </a:pPr>
            <a:r>
              <a:rPr lang="en-US" sz="2800" dirty="0">
                <a:latin typeface="Calibri" panose="020F0502020204030204" pitchFamily="34" charset="0"/>
                <a:ea typeface="Calibri" panose="020F0502020204030204" pitchFamily="34" charset="0"/>
              </a:rPr>
              <a:t>Focus programs and services in one or all the following areas:</a:t>
            </a:r>
          </a:p>
          <a:p>
            <a:pPr marL="1371600" lvl="1" indent="-457200">
              <a:lnSpc>
                <a:spcPct val="100000"/>
              </a:lnSpc>
              <a:spcBef>
                <a:spcPts val="0"/>
              </a:spcBef>
              <a:buFont typeface="Wingdings" panose="05000000000000000000" pitchFamily="2" charset="2"/>
              <a:buChar char="§"/>
            </a:pPr>
            <a:r>
              <a:rPr lang="en-US" sz="2800" dirty="0">
                <a:latin typeface="Calibri" panose="020F0502020204030204" pitchFamily="34" charset="0"/>
                <a:ea typeface="Calibri" panose="020F0502020204030204" pitchFamily="34" charset="0"/>
              </a:rPr>
              <a:t>Mathematics; and/or</a:t>
            </a:r>
          </a:p>
          <a:p>
            <a:pPr marL="1371600" lvl="1" indent="-457200">
              <a:lnSpc>
                <a:spcPct val="100000"/>
              </a:lnSpc>
              <a:spcBef>
                <a:spcPts val="0"/>
              </a:spcBef>
              <a:buFont typeface="Wingdings" panose="05000000000000000000" pitchFamily="2" charset="2"/>
              <a:buChar char="§"/>
            </a:pPr>
            <a:r>
              <a:rPr lang="en-US" sz="2800" dirty="0">
                <a:latin typeface="Calibri" panose="020F0502020204030204" pitchFamily="34" charset="0"/>
                <a:ea typeface="Calibri" panose="020F0502020204030204" pitchFamily="34" charset="0"/>
              </a:rPr>
              <a:t>English language arts literacy (E.L.A.); and/or</a:t>
            </a:r>
          </a:p>
          <a:p>
            <a:pPr marL="1371600" lvl="1" indent="-457200">
              <a:lnSpc>
                <a:spcPct val="100000"/>
              </a:lnSpc>
              <a:spcBef>
                <a:spcPts val="0"/>
              </a:spcBef>
              <a:buFont typeface="Wingdings" panose="05000000000000000000" pitchFamily="2" charset="2"/>
              <a:buChar char="§"/>
            </a:pPr>
            <a:r>
              <a:rPr lang="en-US" sz="2800" dirty="0">
                <a:latin typeface="Calibri" panose="020F0502020204030204" pitchFamily="34" charset="0"/>
                <a:ea typeface="Calibri" panose="020F0502020204030204" pitchFamily="34" charset="0"/>
              </a:rPr>
              <a:t>Social-Emotional Learning (S.E.L.).</a:t>
            </a:r>
          </a:p>
        </p:txBody>
      </p:sp>
    </p:spTree>
    <p:extLst>
      <p:ext uri="{BB962C8B-B14F-4D97-AF65-F5344CB8AC3E}">
        <p14:creationId xmlns:p14="http://schemas.microsoft.com/office/powerpoint/2010/main" val="9220749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15B40-2B4C-4491-8DAC-A1E23F9660CF}"/>
              </a:ext>
            </a:extLst>
          </p:cNvPr>
          <p:cNvSpPr>
            <a:spLocks noGrp="1"/>
          </p:cNvSpPr>
          <p:nvPr>
            <p:ph type="title"/>
          </p:nvPr>
        </p:nvSpPr>
        <p:spPr>
          <a:xfrm>
            <a:off x="2161955" y="354494"/>
            <a:ext cx="6730409" cy="878884"/>
          </a:xfrm>
        </p:spPr>
        <p:txBody>
          <a:bodyPr>
            <a:normAutofit/>
          </a:bodyPr>
          <a:lstStyle/>
          <a:p>
            <a:pPr algn="ctr"/>
            <a:r>
              <a:rPr lang="en-US" sz="4000" b="1" dirty="0">
                <a:solidFill>
                  <a:schemeClr val="accent5">
                    <a:lumMod val="75000"/>
                  </a:schemeClr>
                </a:solidFill>
                <a:latin typeface="Calibri" panose="020F0502020204030204" pitchFamily="34" charset="0"/>
                <a:cs typeface="Calibri" panose="020F0502020204030204" pitchFamily="34" charset="0"/>
              </a:rPr>
              <a:t>Evidence-Based Interventions</a:t>
            </a:r>
          </a:p>
        </p:txBody>
      </p:sp>
      <p:sp>
        <p:nvSpPr>
          <p:cNvPr id="3" name="Content Placeholder 2">
            <a:extLst>
              <a:ext uri="{FF2B5EF4-FFF2-40B4-BE49-F238E27FC236}">
                <a16:creationId xmlns:a16="http://schemas.microsoft.com/office/drawing/2014/main" id="{F01FF221-4C1A-4040-A743-AE9574DBBC59}"/>
              </a:ext>
            </a:extLst>
          </p:cNvPr>
          <p:cNvSpPr>
            <a:spLocks noGrp="1"/>
          </p:cNvSpPr>
          <p:nvPr>
            <p:ph idx="1"/>
          </p:nvPr>
        </p:nvSpPr>
        <p:spPr>
          <a:xfrm>
            <a:off x="715617" y="1467293"/>
            <a:ext cx="10296940" cy="4731488"/>
          </a:xfrm>
        </p:spPr>
        <p:txBody>
          <a:bodyPr>
            <a:normAutofit/>
          </a:bodyPr>
          <a:lstStyle/>
          <a:p>
            <a:r>
              <a:rPr lang="en-US" dirty="0">
                <a:latin typeface="Calibri" panose="020F0502020204030204" pitchFamily="34" charset="0"/>
                <a:cs typeface="Calibri" panose="020F0502020204030204" pitchFamily="34" charset="0"/>
              </a:rPr>
              <a:t>Practices or programs showing </a:t>
            </a:r>
            <a:r>
              <a:rPr lang="en-US" b="1" dirty="0">
                <a:latin typeface="Calibri" panose="020F0502020204030204" pitchFamily="34" charset="0"/>
                <a:cs typeface="Calibri" panose="020F0502020204030204" pitchFamily="34" charset="0"/>
              </a:rPr>
              <a:t>evidence</a:t>
            </a:r>
            <a:r>
              <a:rPr lang="en-US" dirty="0">
                <a:latin typeface="Calibri" panose="020F0502020204030204" pitchFamily="34" charset="0"/>
                <a:cs typeface="Calibri" panose="020F0502020204030204" pitchFamily="34" charset="0"/>
              </a:rPr>
              <a:t> of effectiveness at producing results and improving outcomes when implemented with fidelity.</a:t>
            </a:r>
          </a:p>
          <a:p>
            <a:r>
              <a:rPr lang="en-US" dirty="0">
                <a:latin typeface="Calibri" panose="020F0502020204030204" pitchFamily="34" charset="0"/>
                <a:cs typeface="Calibri" panose="020F0502020204030204" pitchFamily="34" charset="0"/>
              </a:rPr>
              <a:t> </a:t>
            </a:r>
            <a:r>
              <a:rPr lang="en-US" i="1" dirty="0">
                <a:latin typeface="Calibri" panose="020F0502020204030204" pitchFamily="34" charset="0"/>
                <a:cs typeface="Calibri" panose="020F0502020204030204" pitchFamily="34" charset="0"/>
              </a:rPr>
              <a:t>E.S.E.A.</a:t>
            </a:r>
            <a:r>
              <a:rPr lang="en-US" dirty="0">
                <a:latin typeface="Calibri" panose="020F0502020204030204" pitchFamily="34" charset="0"/>
                <a:cs typeface="Calibri" panose="020F0502020204030204" pitchFamily="34" charset="0"/>
              </a:rPr>
              <a:t> section 8101(21)(A) defines four tiers or levels, of evidence as:</a:t>
            </a:r>
          </a:p>
          <a:p>
            <a:pPr marL="1371600" lvl="1" indent="-457200">
              <a:buFont typeface="Wingdings" panose="05000000000000000000" pitchFamily="2" charset="2"/>
              <a:buChar char="§"/>
            </a:pPr>
            <a:r>
              <a:rPr lang="en-US" sz="2800" dirty="0">
                <a:latin typeface="Calibri" panose="020F0502020204030204" pitchFamily="34" charset="0"/>
                <a:cs typeface="Calibri" panose="020F0502020204030204" pitchFamily="34" charset="0"/>
              </a:rPr>
              <a:t>Strong Evidence</a:t>
            </a:r>
          </a:p>
          <a:p>
            <a:pPr marL="1371600" lvl="1" indent="-457200">
              <a:buFont typeface="Wingdings" panose="05000000000000000000" pitchFamily="2" charset="2"/>
              <a:buChar char="§"/>
            </a:pPr>
            <a:r>
              <a:rPr lang="en-US" sz="2800" dirty="0">
                <a:latin typeface="Calibri" panose="020F0502020204030204" pitchFamily="34" charset="0"/>
                <a:cs typeface="Calibri" panose="020F0502020204030204" pitchFamily="34" charset="0"/>
              </a:rPr>
              <a:t>Moderate Evidence</a:t>
            </a:r>
          </a:p>
          <a:p>
            <a:pPr marL="1371600" lvl="1" indent="-457200">
              <a:buFont typeface="Wingdings" panose="05000000000000000000" pitchFamily="2" charset="2"/>
              <a:buChar char="§"/>
            </a:pPr>
            <a:r>
              <a:rPr lang="en-US" sz="2800" dirty="0">
                <a:latin typeface="Calibri" panose="020F0502020204030204" pitchFamily="34" charset="0"/>
                <a:cs typeface="Calibri" panose="020F0502020204030204" pitchFamily="34" charset="0"/>
              </a:rPr>
              <a:t>Promising Evidence</a:t>
            </a:r>
          </a:p>
          <a:p>
            <a:pPr marL="1371600" lvl="1" indent="-457200">
              <a:buFont typeface="Wingdings" panose="05000000000000000000" pitchFamily="2" charset="2"/>
              <a:buChar char="§"/>
            </a:pPr>
            <a:r>
              <a:rPr lang="en-US" sz="2800" dirty="0">
                <a:latin typeface="Calibri" panose="020F0502020204030204" pitchFamily="34" charset="0"/>
                <a:cs typeface="Calibri" panose="020F0502020204030204" pitchFamily="34" charset="0"/>
              </a:rPr>
              <a:t>Demonstrates a Rationale</a:t>
            </a:r>
          </a:p>
        </p:txBody>
      </p:sp>
    </p:spTree>
    <p:extLst>
      <p:ext uri="{BB962C8B-B14F-4D97-AF65-F5344CB8AC3E}">
        <p14:creationId xmlns:p14="http://schemas.microsoft.com/office/powerpoint/2010/main" val="1611631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15B40-2B4C-4491-8DAC-A1E23F9660CF}"/>
              </a:ext>
            </a:extLst>
          </p:cNvPr>
          <p:cNvSpPr>
            <a:spLocks noGrp="1"/>
          </p:cNvSpPr>
          <p:nvPr>
            <p:ph type="title"/>
          </p:nvPr>
        </p:nvSpPr>
        <p:spPr>
          <a:xfrm>
            <a:off x="664028" y="795130"/>
            <a:ext cx="9594135" cy="910781"/>
          </a:xfrm>
        </p:spPr>
        <p:txBody>
          <a:bodyPr>
            <a:noAutofit/>
          </a:bodyPr>
          <a:lstStyle/>
          <a:p>
            <a:pPr algn="ctr"/>
            <a:r>
              <a:rPr lang="en-US" sz="4000" b="1" dirty="0">
                <a:solidFill>
                  <a:schemeClr val="accent5">
                    <a:lumMod val="75000"/>
                  </a:schemeClr>
                </a:solidFill>
                <a:latin typeface="Calibri" panose="020F0502020204030204" pitchFamily="34" charset="0"/>
                <a:cs typeface="Calibri" panose="020F0502020204030204" pitchFamily="34" charset="0"/>
              </a:rPr>
              <a:t>Evidence-Based Interventions, Continued</a:t>
            </a:r>
          </a:p>
        </p:txBody>
      </p:sp>
      <p:sp>
        <p:nvSpPr>
          <p:cNvPr id="3" name="Content Placeholder 2">
            <a:extLst>
              <a:ext uri="{FF2B5EF4-FFF2-40B4-BE49-F238E27FC236}">
                <a16:creationId xmlns:a16="http://schemas.microsoft.com/office/drawing/2014/main" id="{F01FF221-4C1A-4040-A743-AE9574DBBC59}"/>
              </a:ext>
            </a:extLst>
          </p:cNvPr>
          <p:cNvSpPr>
            <a:spLocks noGrp="1"/>
          </p:cNvSpPr>
          <p:nvPr>
            <p:ph idx="1"/>
          </p:nvPr>
        </p:nvSpPr>
        <p:spPr>
          <a:xfrm>
            <a:off x="747052" y="1849140"/>
            <a:ext cx="10217427" cy="4213730"/>
          </a:xfrm>
        </p:spPr>
        <p:txBody>
          <a:bodyPr>
            <a:normAutofit/>
          </a:bodyPr>
          <a:lstStyle/>
          <a:p>
            <a:r>
              <a:rPr lang="en-US" b="1" dirty="0">
                <a:latin typeface="Calibri" panose="020F0502020204030204" pitchFamily="34" charset="0"/>
                <a:cs typeface="Calibri" panose="020F0502020204030204" pitchFamily="34" charset="0"/>
              </a:rPr>
              <a:t>Strong Evidence </a:t>
            </a:r>
            <a:r>
              <a:rPr lang="en-US" dirty="0">
                <a:latin typeface="Calibri" panose="020F0502020204030204" pitchFamily="34" charset="0"/>
                <a:cs typeface="Calibri" panose="020F0502020204030204" pitchFamily="34" charset="0"/>
              </a:rPr>
              <a:t>- demonstrates statistically significant effect on improving student outcomes or other relevant outcomes, based on at least one well-designed and well-implemented randomized control experimental study.</a:t>
            </a:r>
          </a:p>
          <a:p>
            <a:r>
              <a:rPr lang="en-US" b="1" dirty="0">
                <a:latin typeface="Calibri" panose="020F0502020204030204" pitchFamily="34" charset="0"/>
                <a:cs typeface="Calibri" panose="020F0502020204030204" pitchFamily="34" charset="0"/>
              </a:rPr>
              <a:t>Moderate Evidence </a:t>
            </a:r>
            <a:r>
              <a:rPr lang="en-US" dirty="0">
                <a:latin typeface="Calibri" panose="020F0502020204030204" pitchFamily="34" charset="0"/>
                <a:cs typeface="Calibri" panose="020F0502020204030204" pitchFamily="34" charset="0"/>
              </a:rPr>
              <a:t>- demonstrates statistically significant effect on improving student outcomes or other relevant outcomes, based on at least one well-designed and well-implemented quasi-experimental study.</a:t>
            </a:r>
          </a:p>
        </p:txBody>
      </p:sp>
    </p:spTree>
    <p:extLst>
      <p:ext uri="{BB962C8B-B14F-4D97-AF65-F5344CB8AC3E}">
        <p14:creationId xmlns:p14="http://schemas.microsoft.com/office/powerpoint/2010/main" val="3581462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15B40-2B4C-4491-8DAC-A1E23F9660CF}"/>
              </a:ext>
            </a:extLst>
          </p:cNvPr>
          <p:cNvSpPr>
            <a:spLocks noGrp="1"/>
          </p:cNvSpPr>
          <p:nvPr>
            <p:ph type="title"/>
          </p:nvPr>
        </p:nvSpPr>
        <p:spPr>
          <a:xfrm>
            <a:off x="480622" y="448377"/>
            <a:ext cx="10038522" cy="783190"/>
          </a:xfrm>
        </p:spPr>
        <p:txBody>
          <a:bodyPr>
            <a:noAutofit/>
          </a:bodyPr>
          <a:lstStyle/>
          <a:p>
            <a:r>
              <a:rPr lang="en-US" sz="4000" b="1" dirty="0">
                <a:solidFill>
                  <a:schemeClr val="accent5">
                    <a:lumMod val="75000"/>
                  </a:schemeClr>
                </a:solidFill>
                <a:latin typeface="Calibri" panose="020F0502020204030204" pitchFamily="34" charset="0"/>
                <a:cs typeface="Calibri" panose="020F0502020204030204" pitchFamily="34" charset="0"/>
              </a:rPr>
              <a:t>Evidence-Based Interventions and Strategies</a:t>
            </a:r>
          </a:p>
        </p:txBody>
      </p:sp>
      <p:sp>
        <p:nvSpPr>
          <p:cNvPr id="3" name="Content Placeholder 2">
            <a:extLst>
              <a:ext uri="{FF2B5EF4-FFF2-40B4-BE49-F238E27FC236}">
                <a16:creationId xmlns:a16="http://schemas.microsoft.com/office/drawing/2014/main" id="{F01FF221-4C1A-4040-A743-AE9574DBBC59}"/>
              </a:ext>
            </a:extLst>
          </p:cNvPr>
          <p:cNvSpPr>
            <a:spLocks noGrp="1"/>
          </p:cNvSpPr>
          <p:nvPr>
            <p:ph idx="1"/>
          </p:nvPr>
        </p:nvSpPr>
        <p:spPr>
          <a:xfrm>
            <a:off x="795130" y="1531088"/>
            <a:ext cx="10614991" cy="4486940"/>
          </a:xfrm>
        </p:spPr>
        <p:txBody>
          <a:bodyPr>
            <a:noAutofit/>
          </a:bodyPr>
          <a:lstStyle/>
          <a:p>
            <a:r>
              <a:rPr lang="en-US" b="1" dirty="0">
                <a:latin typeface="Calibri" panose="020F0502020204030204" pitchFamily="34" charset="0"/>
                <a:cs typeface="Calibri" panose="020F0502020204030204" pitchFamily="34" charset="0"/>
              </a:rPr>
              <a:t>Promising Evidence </a:t>
            </a:r>
            <a:r>
              <a:rPr lang="en-US" dirty="0">
                <a:latin typeface="Calibri" panose="020F0502020204030204" pitchFamily="34" charset="0"/>
                <a:cs typeface="Calibri" panose="020F0502020204030204" pitchFamily="34" charset="0"/>
              </a:rPr>
              <a:t>- demonstrates statistically significant effect on improving student outcomes or other relevant outcomes, based on at least one well-designed and well-implemented correlational study (with statistical controls for selection bias).</a:t>
            </a:r>
          </a:p>
          <a:p>
            <a:r>
              <a:rPr lang="en-US" b="1" dirty="0">
                <a:latin typeface="Calibri" panose="020F0502020204030204" pitchFamily="34" charset="0"/>
                <a:cs typeface="Calibri" panose="020F0502020204030204" pitchFamily="34" charset="0"/>
              </a:rPr>
              <a:t>Demonstrates a Rationale </a:t>
            </a:r>
            <a:r>
              <a:rPr lang="en-US" dirty="0">
                <a:latin typeface="Calibri" panose="020F0502020204030204" pitchFamily="34" charset="0"/>
                <a:cs typeface="Calibri" panose="020F0502020204030204" pitchFamily="34" charset="0"/>
              </a:rPr>
              <a:t>- based on high-quality research findings or positive evaluations that such intervention is likely to improve student outcomes or other relevant outcomes; practices that have a well-defined logic model or theory of action; and includes ongoing efforts to examine the effects of the intervention by the State Education Agency (S.E.A.), Local Education Agency (L.E.A.), or outside research organization to determine its effectiveness.</a:t>
            </a:r>
          </a:p>
        </p:txBody>
      </p:sp>
    </p:spTree>
    <p:extLst>
      <p:ext uri="{BB962C8B-B14F-4D97-AF65-F5344CB8AC3E}">
        <p14:creationId xmlns:p14="http://schemas.microsoft.com/office/powerpoint/2010/main" val="29407838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15B40-2B4C-4491-8DAC-A1E23F9660CF}"/>
              </a:ext>
            </a:extLst>
          </p:cNvPr>
          <p:cNvSpPr>
            <a:spLocks noGrp="1"/>
          </p:cNvSpPr>
          <p:nvPr>
            <p:ph type="title"/>
          </p:nvPr>
        </p:nvSpPr>
        <p:spPr>
          <a:xfrm>
            <a:off x="1588873" y="333229"/>
            <a:ext cx="8708066" cy="1325563"/>
          </a:xfrm>
        </p:spPr>
        <p:txBody>
          <a:bodyPr>
            <a:normAutofit/>
          </a:bodyPr>
          <a:lstStyle/>
          <a:p>
            <a:pPr algn="ctr"/>
            <a:r>
              <a:rPr lang="en-US" sz="4000" b="1" dirty="0">
                <a:solidFill>
                  <a:schemeClr val="accent5">
                    <a:lumMod val="75000"/>
                  </a:schemeClr>
                </a:solidFill>
                <a:latin typeface="Calibri" panose="020F0502020204030204" pitchFamily="34" charset="0"/>
                <a:cs typeface="Calibri" panose="020F0502020204030204" pitchFamily="34" charset="0"/>
              </a:rPr>
              <a:t>Questions to Consider</a:t>
            </a:r>
          </a:p>
        </p:txBody>
      </p:sp>
      <p:sp>
        <p:nvSpPr>
          <p:cNvPr id="3" name="Content Placeholder 2">
            <a:extLst>
              <a:ext uri="{FF2B5EF4-FFF2-40B4-BE49-F238E27FC236}">
                <a16:creationId xmlns:a16="http://schemas.microsoft.com/office/drawing/2014/main" id="{F01FF221-4C1A-4040-A743-AE9574DBBC59}"/>
              </a:ext>
            </a:extLst>
          </p:cNvPr>
          <p:cNvSpPr>
            <a:spLocks noGrp="1"/>
          </p:cNvSpPr>
          <p:nvPr>
            <p:ph idx="1"/>
          </p:nvPr>
        </p:nvSpPr>
        <p:spPr>
          <a:xfrm>
            <a:off x="735496" y="1786270"/>
            <a:ext cx="10913165" cy="4242390"/>
          </a:xfrm>
        </p:spPr>
        <p:txBody>
          <a:bodyPr>
            <a:normAutofit/>
          </a:bodyPr>
          <a:lstStyle/>
          <a:p>
            <a:pPr lvl="0"/>
            <a:r>
              <a:rPr lang="en-US" dirty="0">
                <a:latin typeface="Calibri" panose="020F0502020204030204" pitchFamily="34" charset="0"/>
                <a:cs typeface="Calibri" panose="020F0502020204030204" pitchFamily="34" charset="0"/>
              </a:rPr>
              <a:t>Are there any interventions supported by strong evidence or moderate evidence? </a:t>
            </a:r>
          </a:p>
          <a:p>
            <a:pPr lvl="0"/>
            <a:r>
              <a:rPr lang="en-US" dirty="0">
                <a:latin typeface="Calibri" panose="020F0502020204030204" pitchFamily="34" charset="0"/>
                <a:cs typeface="Calibri" panose="020F0502020204030204" pitchFamily="34" charset="0"/>
              </a:rPr>
              <a:t>Does the intervention demonstrate a rationale that suggests it may work (for example, it is represented in a logic model supported by research)? </a:t>
            </a:r>
          </a:p>
          <a:p>
            <a:pPr lvl="0"/>
            <a:r>
              <a:rPr lang="en-US" dirty="0">
                <a:latin typeface="Calibri" panose="020F0502020204030204" pitchFamily="34" charset="0"/>
                <a:cs typeface="Calibri" panose="020F0502020204030204" pitchFamily="34" charset="0"/>
              </a:rPr>
              <a:t>How can the success of the intervention and fidelity of implementation be measured? </a:t>
            </a:r>
          </a:p>
          <a:p>
            <a:pPr lvl="0"/>
            <a:r>
              <a:rPr lang="en-US" dirty="0">
                <a:latin typeface="Calibri" panose="020F0502020204030204" pitchFamily="34" charset="0"/>
                <a:cs typeface="Calibri" panose="020F0502020204030204" pitchFamily="34" charset="0"/>
              </a:rPr>
              <a:t>Will professional development be required for educators to implement the evidence-based intervention?</a:t>
            </a:r>
          </a:p>
        </p:txBody>
      </p:sp>
    </p:spTree>
    <p:extLst>
      <p:ext uri="{BB962C8B-B14F-4D97-AF65-F5344CB8AC3E}">
        <p14:creationId xmlns:p14="http://schemas.microsoft.com/office/powerpoint/2010/main" val="3933809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15B40-2B4C-4491-8DAC-A1E23F9660CF}"/>
              </a:ext>
            </a:extLst>
          </p:cNvPr>
          <p:cNvSpPr>
            <a:spLocks noGrp="1"/>
          </p:cNvSpPr>
          <p:nvPr>
            <p:ph type="title"/>
          </p:nvPr>
        </p:nvSpPr>
        <p:spPr/>
        <p:txBody>
          <a:bodyPr>
            <a:normAutofit/>
          </a:bodyPr>
          <a:lstStyle/>
          <a:p>
            <a:pPr algn="ctr"/>
            <a:r>
              <a:rPr lang="en-US" sz="4000" b="1" dirty="0">
                <a:solidFill>
                  <a:schemeClr val="accent5">
                    <a:lumMod val="75000"/>
                  </a:schemeClr>
                </a:solidFill>
                <a:latin typeface="Calibri" panose="020F0502020204030204" pitchFamily="34" charset="0"/>
                <a:cs typeface="Calibri" panose="020F0502020204030204" pitchFamily="34" charset="0"/>
              </a:rPr>
              <a:t>Reminders</a:t>
            </a:r>
          </a:p>
        </p:txBody>
      </p:sp>
      <p:sp>
        <p:nvSpPr>
          <p:cNvPr id="3" name="Content Placeholder 2">
            <a:extLst>
              <a:ext uri="{FF2B5EF4-FFF2-40B4-BE49-F238E27FC236}">
                <a16:creationId xmlns:a16="http://schemas.microsoft.com/office/drawing/2014/main" id="{F01FF221-4C1A-4040-A743-AE9574DBBC59}"/>
              </a:ext>
            </a:extLst>
          </p:cNvPr>
          <p:cNvSpPr>
            <a:spLocks noGrp="1"/>
          </p:cNvSpPr>
          <p:nvPr>
            <p:ph idx="1"/>
          </p:nvPr>
        </p:nvSpPr>
        <p:spPr/>
        <p:txBody>
          <a:bodyPr>
            <a:normAutofit fontScale="92500" lnSpcReduction="10000"/>
          </a:bodyPr>
          <a:lstStyle/>
          <a:p>
            <a:pPr>
              <a:lnSpc>
                <a:spcPct val="100000"/>
              </a:lnSpc>
              <a:spcBef>
                <a:spcPts val="0"/>
              </a:spcBef>
              <a:spcAft>
                <a:spcPts val="1200"/>
              </a:spcAft>
            </a:pPr>
            <a:r>
              <a:rPr lang="en-US" sz="3100" dirty="0">
                <a:latin typeface="Calibri" panose="020F0502020204030204" pitchFamily="34" charset="0"/>
                <a:cs typeface="Calibri" panose="020F0502020204030204" pitchFamily="34" charset="0"/>
              </a:rPr>
              <a:t>All participants are muted.</a:t>
            </a:r>
          </a:p>
          <a:p>
            <a:pPr>
              <a:lnSpc>
                <a:spcPct val="100000"/>
              </a:lnSpc>
              <a:spcBef>
                <a:spcPts val="0"/>
              </a:spcBef>
              <a:spcAft>
                <a:spcPts val="1200"/>
              </a:spcAft>
            </a:pPr>
            <a:r>
              <a:rPr lang="en-US" sz="3100" dirty="0">
                <a:latin typeface="Calibri" panose="020F0502020204030204" pitchFamily="34" charset="0"/>
                <a:cs typeface="Calibri" panose="020F0502020204030204" pitchFamily="34" charset="0"/>
              </a:rPr>
              <a:t>Please post questions in the chat box.</a:t>
            </a:r>
          </a:p>
          <a:p>
            <a:pPr>
              <a:lnSpc>
                <a:spcPct val="100000"/>
              </a:lnSpc>
              <a:spcBef>
                <a:spcPts val="0"/>
              </a:spcBef>
              <a:spcAft>
                <a:spcPts val="1200"/>
              </a:spcAft>
            </a:pPr>
            <a:r>
              <a:rPr lang="en-US" sz="3100" dirty="0">
                <a:latin typeface="Calibri" panose="020F0502020204030204" pitchFamily="34" charset="0"/>
                <a:cs typeface="Calibri" panose="020F0502020204030204" pitchFamily="34" charset="0"/>
              </a:rPr>
              <a:t>The presentation will be posted to the New Jersey Department of Education (N.J.D.O.E.) Office of Grants Management (O.G.M.) website on or before Tuesday, December 22, 2020.</a:t>
            </a:r>
          </a:p>
          <a:p>
            <a:pPr>
              <a:lnSpc>
                <a:spcPct val="100000"/>
              </a:lnSpc>
              <a:spcBef>
                <a:spcPts val="0"/>
              </a:spcBef>
            </a:pPr>
            <a:r>
              <a:rPr lang="en-US" sz="3100" dirty="0">
                <a:latin typeface="Calibri" panose="020F0502020204030204" pitchFamily="34" charset="0"/>
                <a:cs typeface="Calibri" panose="020F0502020204030204" pitchFamily="34" charset="0"/>
              </a:rPr>
              <a:t>Responses to questions received via email and those received during the presentation today will be posted to the N.J.D.O.E. Office of Grants Management (O.G.M.) website on or before Tuesday, December 22, 2020.</a:t>
            </a:r>
          </a:p>
          <a:p>
            <a:pPr>
              <a:lnSpc>
                <a:spcPct val="100000"/>
              </a:lnSpc>
              <a:spcBef>
                <a:spcPts val="0"/>
              </a:spcBef>
            </a:pPr>
            <a:endParaRPr lang="en-US" sz="3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144956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15B40-2B4C-4491-8DAC-A1E23F9660CF}"/>
              </a:ext>
            </a:extLst>
          </p:cNvPr>
          <p:cNvSpPr>
            <a:spLocks noGrp="1"/>
          </p:cNvSpPr>
          <p:nvPr>
            <p:ph type="title"/>
          </p:nvPr>
        </p:nvSpPr>
        <p:spPr>
          <a:xfrm>
            <a:off x="3928287" y="333229"/>
            <a:ext cx="3571211" cy="1325563"/>
          </a:xfrm>
        </p:spPr>
        <p:txBody>
          <a:bodyPr>
            <a:normAutofit/>
          </a:bodyPr>
          <a:lstStyle/>
          <a:p>
            <a:pPr algn="ctr"/>
            <a:r>
              <a:rPr lang="en-US" sz="4000" b="1" dirty="0">
                <a:solidFill>
                  <a:schemeClr val="accent5">
                    <a:lumMod val="75000"/>
                  </a:schemeClr>
                </a:solidFill>
                <a:latin typeface="Calibri" panose="020F0502020204030204" pitchFamily="34" charset="0"/>
                <a:cs typeface="Calibri" panose="020F0502020204030204" pitchFamily="34" charset="0"/>
              </a:rPr>
              <a:t>Local Capacity</a:t>
            </a:r>
          </a:p>
        </p:txBody>
      </p:sp>
      <p:sp>
        <p:nvSpPr>
          <p:cNvPr id="3" name="Content Placeholder 2">
            <a:extLst>
              <a:ext uri="{FF2B5EF4-FFF2-40B4-BE49-F238E27FC236}">
                <a16:creationId xmlns:a16="http://schemas.microsoft.com/office/drawing/2014/main" id="{F01FF221-4C1A-4040-A743-AE9574DBBC59}"/>
              </a:ext>
            </a:extLst>
          </p:cNvPr>
          <p:cNvSpPr>
            <a:spLocks noGrp="1"/>
          </p:cNvSpPr>
          <p:nvPr>
            <p:ph idx="1"/>
          </p:nvPr>
        </p:nvSpPr>
        <p:spPr>
          <a:xfrm>
            <a:off x="655983" y="1786270"/>
            <a:ext cx="10813774" cy="4242390"/>
          </a:xfrm>
        </p:spPr>
        <p:txBody>
          <a:bodyPr>
            <a:normAutofit/>
          </a:bodyPr>
          <a:lstStyle/>
          <a:p>
            <a:pPr lvl="0"/>
            <a:r>
              <a:rPr lang="en-US" dirty="0">
                <a:latin typeface="Calibri" panose="020F0502020204030204" pitchFamily="34" charset="0"/>
                <a:cs typeface="Calibri" panose="020F0502020204030204" pitchFamily="34" charset="0"/>
              </a:rPr>
              <a:t>Will the potential impact of the intervention justify the costs, or are there more cost-effective interventions that will accomplish the same outcomes?</a:t>
            </a:r>
          </a:p>
          <a:p>
            <a:pPr lvl="0"/>
            <a:r>
              <a:rPr lang="en-US" dirty="0">
                <a:latin typeface="Calibri" panose="020F0502020204030204" pitchFamily="34" charset="0"/>
                <a:cs typeface="Calibri" panose="020F0502020204030204" pitchFamily="34" charset="0"/>
              </a:rPr>
              <a:t>What is the local capacity to implement this intervention?</a:t>
            </a:r>
          </a:p>
          <a:p>
            <a:pPr lvl="0"/>
            <a:r>
              <a:rPr lang="en-US" dirty="0">
                <a:latin typeface="Calibri" panose="020F0502020204030204" pitchFamily="34" charset="0"/>
                <a:cs typeface="Calibri" panose="020F0502020204030204" pitchFamily="34" charset="0"/>
              </a:rPr>
              <a:t>Do staff have the needed skills?  </a:t>
            </a:r>
          </a:p>
          <a:p>
            <a:pPr lvl="0"/>
            <a:r>
              <a:rPr lang="en-US" dirty="0">
                <a:latin typeface="Calibri" panose="020F0502020204030204" pitchFamily="34" charset="0"/>
                <a:cs typeface="Calibri" panose="020F0502020204030204" pitchFamily="34" charset="0"/>
              </a:rPr>
              <a:t>How does this intervention fit into larger strategic goals and other existing efforts? </a:t>
            </a:r>
          </a:p>
          <a:p>
            <a:pPr lvl="0"/>
            <a:r>
              <a:rPr lang="en-US" dirty="0">
                <a:latin typeface="Calibri" panose="020F0502020204030204" pitchFamily="34" charset="0"/>
                <a:cs typeface="Calibri" panose="020F0502020204030204" pitchFamily="34" charset="0"/>
              </a:rPr>
              <a:t>How will this intervention be sustained over time?</a:t>
            </a:r>
          </a:p>
        </p:txBody>
      </p:sp>
    </p:spTree>
    <p:extLst>
      <p:ext uri="{BB962C8B-B14F-4D97-AF65-F5344CB8AC3E}">
        <p14:creationId xmlns:p14="http://schemas.microsoft.com/office/powerpoint/2010/main" val="38219818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15B40-2B4C-4491-8DAC-A1E23F9660CF}"/>
              </a:ext>
            </a:extLst>
          </p:cNvPr>
          <p:cNvSpPr>
            <a:spLocks noGrp="1"/>
          </p:cNvSpPr>
          <p:nvPr>
            <p:ph type="title"/>
          </p:nvPr>
        </p:nvSpPr>
        <p:spPr>
          <a:xfrm>
            <a:off x="3039139" y="427112"/>
            <a:ext cx="6113721" cy="804456"/>
          </a:xfrm>
        </p:spPr>
        <p:txBody>
          <a:bodyPr>
            <a:normAutofit/>
          </a:bodyPr>
          <a:lstStyle/>
          <a:p>
            <a:pPr algn="ctr"/>
            <a:r>
              <a:rPr lang="en-US" sz="4000" b="1" dirty="0">
                <a:solidFill>
                  <a:schemeClr val="accent5">
                    <a:lumMod val="75000"/>
                  </a:schemeClr>
                </a:solidFill>
                <a:latin typeface="Calibri" panose="020F0502020204030204" pitchFamily="34" charset="0"/>
                <a:cs typeface="Calibri" panose="020F0502020204030204" pitchFamily="34" charset="0"/>
              </a:rPr>
              <a:t>Performance Measures</a:t>
            </a:r>
          </a:p>
        </p:txBody>
      </p:sp>
      <p:sp>
        <p:nvSpPr>
          <p:cNvPr id="3" name="Content Placeholder 2">
            <a:extLst>
              <a:ext uri="{FF2B5EF4-FFF2-40B4-BE49-F238E27FC236}">
                <a16:creationId xmlns:a16="http://schemas.microsoft.com/office/drawing/2014/main" id="{F01FF221-4C1A-4040-A743-AE9574DBBC59}"/>
              </a:ext>
            </a:extLst>
          </p:cNvPr>
          <p:cNvSpPr>
            <a:spLocks noGrp="1"/>
          </p:cNvSpPr>
          <p:nvPr>
            <p:ph idx="1"/>
          </p:nvPr>
        </p:nvSpPr>
        <p:spPr>
          <a:xfrm>
            <a:off x="655982" y="1456660"/>
            <a:ext cx="10913165" cy="4572000"/>
          </a:xfrm>
        </p:spPr>
        <p:txBody>
          <a:bodyPr>
            <a:normAutofit lnSpcReduction="10000"/>
          </a:bodyPr>
          <a:lstStyle/>
          <a:p>
            <a:pPr lvl="0"/>
            <a:r>
              <a:rPr lang="en-US" dirty="0">
                <a:latin typeface="Calibri" panose="020F0502020204030204" pitchFamily="34" charset="0"/>
                <a:cs typeface="Calibri" panose="020F0502020204030204" pitchFamily="34" charset="0"/>
              </a:rPr>
              <a:t>Number of students receiving evidence-based interventions in mathematics, E.L.A., and/or social-emotional learning disaggregated by school, grade level, and student subgroup, as implemented by the project; </a:t>
            </a:r>
          </a:p>
          <a:p>
            <a:pPr lvl="0"/>
            <a:r>
              <a:rPr lang="en-US" dirty="0">
                <a:latin typeface="Calibri" panose="020F0502020204030204" pitchFamily="34" charset="0"/>
                <a:cs typeface="Calibri" panose="020F0502020204030204" pitchFamily="34" charset="0"/>
              </a:rPr>
              <a:t>Number or percentage of participating students who made progress toward established benchmarks or goals;</a:t>
            </a:r>
          </a:p>
          <a:p>
            <a:pPr lvl="0"/>
            <a:r>
              <a:rPr lang="en-US" dirty="0">
                <a:latin typeface="Calibri" panose="020F0502020204030204" pitchFamily="34" charset="0"/>
                <a:cs typeface="Calibri" panose="020F0502020204030204" pitchFamily="34" charset="0"/>
              </a:rPr>
              <a:t>Level of fidelity of implementation of one or more evidence-based intervention to address the identified needs; and</a:t>
            </a:r>
          </a:p>
          <a:p>
            <a:pPr lvl="0"/>
            <a:r>
              <a:rPr lang="en-US" dirty="0">
                <a:latin typeface="Calibri" panose="020F0502020204030204" pitchFamily="34" charset="0"/>
                <a:cs typeface="Calibri" panose="020F0502020204030204" pitchFamily="34" charset="0"/>
              </a:rPr>
              <a:t>Number or percent of staff, if applicable, who received professional development regarding data-based decision-making and the implementation of the evidence-based interventions.</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453815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15B40-2B4C-4491-8DAC-A1E23F9660CF}"/>
              </a:ext>
            </a:extLst>
          </p:cNvPr>
          <p:cNvSpPr>
            <a:spLocks noGrp="1"/>
          </p:cNvSpPr>
          <p:nvPr>
            <p:ph type="title"/>
          </p:nvPr>
        </p:nvSpPr>
        <p:spPr>
          <a:xfrm>
            <a:off x="2970028" y="166558"/>
            <a:ext cx="6251944" cy="1325563"/>
          </a:xfrm>
        </p:spPr>
        <p:txBody>
          <a:bodyPr>
            <a:normAutofit/>
          </a:bodyPr>
          <a:lstStyle/>
          <a:p>
            <a:pPr algn="ctr"/>
            <a:r>
              <a:rPr lang="en-US" sz="4000" b="1" dirty="0">
                <a:solidFill>
                  <a:schemeClr val="accent5">
                    <a:lumMod val="75000"/>
                  </a:schemeClr>
                </a:solidFill>
                <a:latin typeface="Calibri" panose="020F0502020204030204" pitchFamily="34" charset="0"/>
                <a:cs typeface="Calibri" panose="020F0502020204030204" pitchFamily="34" charset="0"/>
              </a:rPr>
              <a:t>Project Requirements</a:t>
            </a:r>
          </a:p>
        </p:txBody>
      </p:sp>
      <p:sp>
        <p:nvSpPr>
          <p:cNvPr id="3" name="Content Placeholder 2">
            <a:extLst>
              <a:ext uri="{FF2B5EF4-FFF2-40B4-BE49-F238E27FC236}">
                <a16:creationId xmlns:a16="http://schemas.microsoft.com/office/drawing/2014/main" id="{F01FF221-4C1A-4040-A743-AE9574DBBC59}"/>
              </a:ext>
            </a:extLst>
          </p:cNvPr>
          <p:cNvSpPr>
            <a:spLocks noGrp="1"/>
          </p:cNvSpPr>
          <p:nvPr>
            <p:ph idx="1"/>
          </p:nvPr>
        </p:nvSpPr>
        <p:spPr>
          <a:xfrm>
            <a:off x="357809" y="1492121"/>
            <a:ext cx="11145078" cy="4242390"/>
          </a:xfrm>
        </p:spPr>
        <p:txBody>
          <a:bodyPr>
            <a:noAutofit/>
          </a:bodyPr>
          <a:lstStyle/>
          <a:p>
            <a:pPr lvl="1">
              <a:spcBef>
                <a:spcPts val="600"/>
              </a:spcBef>
            </a:pPr>
            <a:r>
              <a:rPr lang="en-US" altLang="en-US" sz="2800" b="1" dirty="0">
                <a:latin typeface="Calibri" panose="020F0502020204030204" pitchFamily="34" charset="0"/>
                <a:cs typeface="Calibri" panose="020F0502020204030204" pitchFamily="34" charset="0"/>
              </a:rPr>
              <a:t>Project Abstract (200-word summary):</a:t>
            </a:r>
          </a:p>
          <a:p>
            <a:pPr lvl="2">
              <a:lnSpc>
                <a:spcPct val="100000"/>
              </a:lnSpc>
              <a:spcBef>
                <a:spcPts val="600"/>
              </a:spcBef>
              <a:buFont typeface="Wingdings" panose="05000000000000000000" pitchFamily="2" charset="2"/>
              <a:buChar char="§"/>
            </a:pPr>
            <a:r>
              <a:rPr lang="en-US" altLang="en-US" sz="2800" dirty="0">
                <a:latin typeface="Calibri" panose="020F0502020204030204" pitchFamily="34" charset="0"/>
                <a:cs typeface="Calibri" panose="020F0502020204030204" pitchFamily="34" charset="0"/>
              </a:rPr>
              <a:t>Statement of Need</a:t>
            </a:r>
          </a:p>
          <a:p>
            <a:pPr lvl="2">
              <a:lnSpc>
                <a:spcPct val="100000"/>
              </a:lnSpc>
              <a:spcBef>
                <a:spcPts val="600"/>
              </a:spcBef>
              <a:buFont typeface="Wingdings" panose="05000000000000000000" pitchFamily="2" charset="2"/>
              <a:buChar char="§"/>
            </a:pPr>
            <a:r>
              <a:rPr lang="en-US" altLang="en-US" sz="2800" dirty="0">
                <a:latin typeface="Calibri" panose="020F0502020204030204" pitchFamily="34" charset="0"/>
                <a:cs typeface="Calibri" panose="020F0502020204030204" pitchFamily="34" charset="0"/>
              </a:rPr>
              <a:t>Project Description</a:t>
            </a:r>
          </a:p>
          <a:p>
            <a:pPr lvl="2">
              <a:lnSpc>
                <a:spcPct val="100000"/>
              </a:lnSpc>
              <a:spcBef>
                <a:spcPts val="600"/>
              </a:spcBef>
              <a:buFont typeface="Wingdings" panose="05000000000000000000" pitchFamily="2" charset="2"/>
              <a:buChar char="§"/>
            </a:pPr>
            <a:r>
              <a:rPr lang="en-US" altLang="en-US" sz="2800" dirty="0">
                <a:latin typeface="Calibri" panose="020F0502020204030204" pitchFamily="34" charset="0"/>
                <a:cs typeface="Calibri" panose="020F0502020204030204" pitchFamily="34" charset="0"/>
              </a:rPr>
              <a:t>Goals and Objectives</a:t>
            </a:r>
          </a:p>
          <a:p>
            <a:pPr lvl="2">
              <a:lnSpc>
                <a:spcPct val="100000"/>
              </a:lnSpc>
              <a:spcBef>
                <a:spcPts val="600"/>
              </a:spcBef>
              <a:buFont typeface="Wingdings" panose="05000000000000000000" pitchFamily="2" charset="2"/>
              <a:buChar char="§"/>
            </a:pPr>
            <a:r>
              <a:rPr lang="en-US" altLang="en-US" sz="2800" dirty="0">
                <a:latin typeface="Calibri" panose="020F0502020204030204" pitchFamily="34" charset="0"/>
                <a:cs typeface="Calibri" panose="020F0502020204030204" pitchFamily="34" charset="0"/>
              </a:rPr>
              <a:t>Project Activity Plan</a:t>
            </a:r>
          </a:p>
          <a:p>
            <a:pPr lvl="2">
              <a:lnSpc>
                <a:spcPct val="100000"/>
              </a:lnSpc>
              <a:spcBef>
                <a:spcPts val="600"/>
              </a:spcBef>
              <a:buFont typeface="Wingdings" panose="05000000000000000000" pitchFamily="2" charset="2"/>
              <a:buChar char="§"/>
            </a:pPr>
            <a:r>
              <a:rPr lang="en-US" altLang="en-US" sz="2800" dirty="0">
                <a:latin typeface="Calibri" panose="020F0502020204030204" pitchFamily="34" charset="0"/>
                <a:cs typeface="Calibri" panose="020F0502020204030204" pitchFamily="34" charset="0"/>
              </a:rPr>
              <a:t>Organizational Commitment and Capacity</a:t>
            </a:r>
          </a:p>
          <a:p>
            <a:pPr lvl="2">
              <a:lnSpc>
                <a:spcPct val="100000"/>
              </a:lnSpc>
              <a:spcBef>
                <a:spcPts val="600"/>
              </a:spcBef>
              <a:buFont typeface="Wingdings" panose="05000000000000000000" pitchFamily="2" charset="2"/>
              <a:buChar char="§"/>
            </a:pPr>
            <a:r>
              <a:rPr lang="en-US" altLang="en-US" sz="2800" dirty="0">
                <a:latin typeface="Calibri" panose="020F0502020204030204" pitchFamily="34" charset="0"/>
                <a:cs typeface="Calibri" panose="020F0502020204030204" pitchFamily="34" charset="0"/>
              </a:rPr>
              <a:t>Budget Design Considerations</a:t>
            </a:r>
          </a:p>
        </p:txBody>
      </p:sp>
    </p:spTree>
    <p:extLst>
      <p:ext uri="{BB962C8B-B14F-4D97-AF65-F5344CB8AC3E}">
        <p14:creationId xmlns:p14="http://schemas.microsoft.com/office/powerpoint/2010/main" val="32974183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15B40-2B4C-4491-8DAC-A1E23F9660CF}"/>
              </a:ext>
            </a:extLst>
          </p:cNvPr>
          <p:cNvSpPr>
            <a:spLocks noGrp="1"/>
          </p:cNvSpPr>
          <p:nvPr>
            <p:ph type="title"/>
          </p:nvPr>
        </p:nvSpPr>
        <p:spPr>
          <a:xfrm>
            <a:off x="629478" y="393405"/>
            <a:ext cx="9388239" cy="1010093"/>
          </a:xfrm>
        </p:spPr>
        <p:txBody>
          <a:bodyPr>
            <a:noAutofit/>
          </a:bodyPr>
          <a:lstStyle/>
          <a:p>
            <a:pPr algn="ctr"/>
            <a:r>
              <a:rPr lang="en-US" sz="4000" b="1" dirty="0">
                <a:solidFill>
                  <a:schemeClr val="accent5">
                    <a:lumMod val="75000"/>
                  </a:schemeClr>
                </a:solidFill>
                <a:latin typeface="Calibri" panose="020F0502020204030204" pitchFamily="34" charset="0"/>
                <a:cs typeface="Calibri" panose="020F0502020204030204" pitchFamily="34" charset="0"/>
              </a:rPr>
              <a:t>Statement of Need (800-1,000 words)</a:t>
            </a:r>
          </a:p>
        </p:txBody>
      </p:sp>
      <p:sp>
        <p:nvSpPr>
          <p:cNvPr id="3" name="Content Placeholder 2">
            <a:extLst>
              <a:ext uri="{FF2B5EF4-FFF2-40B4-BE49-F238E27FC236}">
                <a16:creationId xmlns:a16="http://schemas.microsoft.com/office/drawing/2014/main" id="{F01FF221-4C1A-4040-A743-AE9574DBBC59}"/>
              </a:ext>
            </a:extLst>
          </p:cNvPr>
          <p:cNvSpPr>
            <a:spLocks noGrp="1"/>
          </p:cNvSpPr>
          <p:nvPr>
            <p:ph idx="1"/>
          </p:nvPr>
        </p:nvSpPr>
        <p:spPr>
          <a:xfrm>
            <a:off x="556591" y="1403498"/>
            <a:ext cx="10793896" cy="4816548"/>
          </a:xfrm>
        </p:spPr>
        <p:txBody>
          <a:bodyPr>
            <a:normAutofit lnSpcReduction="10000"/>
          </a:bodyPr>
          <a:lstStyle/>
          <a:p>
            <a:r>
              <a:rPr lang="en-US" altLang="en-US" dirty="0">
                <a:latin typeface="Calibri" panose="020F0502020204030204" pitchFamily="34" charset="0"/>
                <a:cs typeface="Calibri" panose="020F0502020204030204" pitchFamily="34" charset="0"/>
              </a:rPr>
              <a:t>Clearly define and identify who is impacted by the need, including identified schools, student grade levels, and student subgroup(s).</a:t>
            </a:r>
          </a:p>
          <a:p>
            <a:r>
              <a:rPr lang="en-US" altLang="en-US" dirty="0">
                <a:latin typeface="Calibri" panose="020F0502020204030204" pitchFamily="34" charset="0"/>
                <a:cs typeface="Calibri" panose="020F0502020204030204" pitchFamily="34" charset="0"/>
              </a:rPr>
              <a:t>List specific skill areas most impacted by the school closures that will be the focus of the proposed project. </a:t>
            </a:r>
          </a:p>
          <a:p>
            <a:r>
              <a:rPr lang="en-US" dirty="0">
                <a:latin typeface="Calibri" panose="020F0502020204030204" pitchFamily="34" charset="0"/>
                <a:cs typeface="Calibri" panose="020F0502020204030204" pitchFamily="34" charset="0"/>
              </a:rPr>
              <a:t>Clearly define demographics and important socio‐economic characteristics of the schools, student grade levels, and student subgroup(s) who will participate in this project.</a:t>
            </a:r>
          </a:p>
          <a:p>
            <a:r>
              <a:rPr lang="en-US" dirty="0">
                <a:latin typeface="Calibri" panose="020F0502020204030204" pitchFamily="34" charset="0"/>
                <a:cs typeface="Calibri" panose="020F0502020204030204" pitchFamily="34" charset="0"/>
              </a:rPr>
              <a:t>Report estimated number of students proposed to be served by the implemented program(s) or service(s), as well as their targeted grade levels.</a:t>
            </a:r>
          </a:p>
          <a:p>
            <a:r>
              <a:rPr lang="en-US" dirty="0">
                <a:latin typeface="Calibri" panose="020F0502020204030204" pitchFamily="34" charset="0"/>
                <a:cs typeface="Calibri" panose="020F0502020204030204" pitchFamily="34" charset="0"/>
              </a:rPr>
              <a:t>Address anticipated student outcome(s).</a:t>
            </a:r>
          </a:p>
          <a:p>
            <a:endParaRPr lang="en-US" altLang="en-US" dirty="0"/>
          </a:p>
        </p:txBody>
      </p:sp>
    </p:spTree>
    <p:extLst>
      <p:ext uri="{BB962C8B-B14F-4D97-AF65-F5344CB8AC3E}">
        <p14:creationId xmlns:p14="http://schemas.microsoft.com/office/powerpoint/2010/main" val="8184548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15B40-2B4C-4491-8DAC-A1E23F9660CF}"/>
              </a:ext>
            </a:extLst>
          </p:cNvPr>
          <p:cNvSpPr>
            <a:spLocks noGrp="1"/>
          </p:cNvSpPr>
          <p:nvPr>
            <p:ph type="title"/>
          </p:nvPr>
        </p:nvSpPr>
        <p:spPr>
          <a:xfrm>
            <a:off x="1848293" y="535248"/>
            <a:ext cx="7852298" cy="1049005"/>
          </a:xfrm>
        </p:spPr>
        <p:txBody>
          <a:bodyPr>
            <a:normAutofit/>
          </a:bodyPr>
          <a:lstStyle/>
          <a:p>
            <a:pPr algn="ctr"/>
            <a:r>
              <a:rPr lang="en-US" sz="4000" b="1" dirty="0">
                <a:solidFill>
                  <a:schemeClr val="accent5">
                    <a:lumMod val="75000"/>
                  </a:schemeClr>
                </a:solidFill>
                <a:latin typeface="Calibri" panose="020F0502020204030204" pitchFamily="34" charset="0"/>
                <a:cs typeface="Calibri" panose="020F0502020204030204" pitchFamily="34" charset="0"/>
              </a:rPr>
              <a:t>Statement of Need – Local Data</a:t>
            </a:r>
          </a:p>
        </p:txBody>
      </p:sp>
      <p:sp>
        <p:nvSpPr>
          <p:cNvPr id="3" name="Content Placeholder 2">
            <a:extLst>
              <a:ext uri="{FF2B5EF4-FFF2-40B4-BE49-F238E27FC236}">
                <a16:creationId xmlns:a16="http://schemas.microsoft.com/office/drawing/2014/main" id="{F01FF221-4C1A-4040-A743-AE9574DBBC59}"/>
              </a:ext>
            </a:extLst>
          </p:cNvPr>
          <p:cNvSpPr>
            <a:spLocks noGrp="1"/>
          </p:cNvSpPr>
          <p:nvPr>
            <p:ph idx="1"/>
          </p:nvPr>
        </p:nvSpPr>
        <p:spPr>
          <a:xfrm>
            <a:off x="516835" y="1839432"/>
            <a:ext cx="11151704" cy="4146699"/>
          </a:xfrm>
        </p:spPr>
        <p:txBody>
          <a:bodyPr>
            <a:normAutofit/>
          </a:bodyPr>
          <a:lstStyle/>
          <a:p>
            <a:pPr lvl="0"/>
            <a:r>
              <a:rPr lang="en-US" dirty="0">
                <a:latin typeface="Calibri" panose="020F0502020204030204" pitchFamily="34" charset="0"/>
                <a:cs typeface="Calibri" panose="020F0502020204030204" pitchFamily="34" charset="0"/>
              </a:rPr>
              <a:t>What local district, school, grade-level, and student subgroup data were reviewed by the relevant stakeholders to identify and document students’ needs? </a:t>
            </a:r>
          </a:p>
          <a:p>
            <a:pPr lvl="0"/>
            <a:r>
              <a:rPr lang="en-US" dirty="0">
                <a:latin typeface="Calibri" panose="020F0502020204030204" pitchFamily="34" charset="0"/>
                <a:cs typeface="Calibri" panose="020F0502020204030204" pitchFamily="34" charset="0"/>
              </a:rPr>
              <a:t>How were the data disaggregated to review the differential impact of COVID-19 school closures on specific demographic groups?</a:t>
            </a:r>
          </a:p>
          <a:p>
            <a:pPr lvl="0"/>
            <a:r>
              <a:rPr lang="en-US" dirty="0">
                <a:latin typeface="Calibri" panose="020F0502020204030204" pitchFamily="34" charset="0"/>
                <a:cs typeface="Calibri" panose="020F0502020204030204" pitchFamily="34" charset="0"/>
              </a:rPr>
              <a:t>Provide a clear analysis of the data used to determine the school(s), grade-levels, content area(s), and student subgroups targeted for the project.</a:t>
            </a:r>
          </a:p>
        </p:txBody>
      </p:sp>
    </p:spTree>
    <p:extLst>
      <p:ext uri="{BB962C8B-B14F-4D97-AF65-F5344CB8AC3E}">
        <p14:creationId xmlns:p14="http://schemas.microsoft.com/office/powerpoint/2010/main" val="19066782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15B40-2B4C-4491-8DAC-A1E23F9660CF}"/>
              </a:ext>
            </a:extLst>
          </p:cNvPr>
          <p:cNvSpPr>
            <a:spLocks noGrp="1"/>
          </p:cNvSpPr>
          <p:nvPr>
            <p:ph type="title"/>
          </p:nvPr>
        </p:nvSpPr>
        <p:spPr>
          <a:xfrm>
            <a:off x="3086987" y="407656"/>
            <a:ext cx="5188688" cy="676865"/>
          </a:xfrm>
        </p:spPr>
        <p:txBody>
          <a:bodyPr vert="horz" lIns="91440" tIns="45720" rIns="91440" bIns="45720" rtlCol="0" anchor="ctr">
            <a:normAutofit/>
          </a:bodyPr>
          <a:lstStyle/>
          <a:p>
            <a:pPr algn="ctr"/>
            <a:r>
              <a:rPr lang="en-US" sz="4000" b="1" dirty="0">
                <a:solidFill>
                  <a:schemeClr val="accent5">
                    <a:lumMod val="75000"/>
                  </a:schemeClr>
                </a:solidFill>
                <a:latin typeface="Calibri" panose="020F0502020204030204" pitchFamily="34" charset="0"/>
                <a:cs typeface="Calibri" panose="020F0502020204030204" pitchFamily="34" charset="0"/>
              </a:rPr>
              <a:t>Project Description</a:t>
            </a:r>
          </a:p>
        </p:txBody>
      </p:sp>
      <p:sp>
        <p:nvSpPr>
          <p:cNvPr id="3" name="Content Placeholder 2">
            <a:extLst>
              <a:ext uri="{FF2B5EF4-FFF2-40B4-BE49-F238E27FC236}">
                <a16:creationId xmlns:a16="http://schemas.microsoft.com/office/drawing/2014/main" id="{F01FF221-4C1A-4040-A743-AE9574DBBC59}"/>
              </a:ext>
            </a:extLst>
          </p:cNvPr>
          <p:cNvSpPr>
            <a:spLocks noGrp="1"/>
          </p:cNvSpPr>
          <p:nvPr>
            <p:ph idx="1"/>
          </p:nvPr>
        </p:nvSpPr>
        <p:spPr>
          <a:xfrm>
            <a:off x="599661" y="1431776"/>
            <a:ext cx="10992678" cy="5018568"/>
          </a:xfrm>
        </p:spPr>
        <p:txBody>
          <a:bodyPr>
            <a:noAutofit/>
          </a:bodyPr>
          <a:lstStyle/>
          <a:p>
            <a:pPr marL="0" indent="0">
              <a:buNone/>
            </a:pPr>
            <a:r>
              <a:rPr lang="en-US" dirty="0">
                <a:latin typeface="Calibri" panose="020F0502020204030204" pitchFamily="34" charset="0"/>
                <a:cs typeface="Calibri" panose="020F0502020204030204" pitchFamily="34" charset="0"/>
              </a:rPr>
              <a:t>Applicants must provide:</a:t>
            </a:r>
          </a:p>
          <a:p>
            <a:pPr lvl="1">
              <a:spcAft>
                <a:spcPts val="1200"/>
              </a:spcAft>
            </a:pPr>
            <a:r>
              <a:rPr lang="en-US" sz="2800" dirty="0">
                <a:latin typeface="Calibri" panose="020F0502020204030204" pitchFamily="34" charset="0"/>
                <a:cs typeface="Calibri" panose="020F0502020204030204" pitchFamily="34" charset="0"/>
              </a:rPr>
              <a:t>Achievement, performance, and/or non-academic data used to identify specific schools, grade levels, and/or student subgroups to benefit most from funded programs and services.</a:t>
            </a:r>
          </a:p>
          <a:p>
            <a:pPr lvl="1">
              <a:spcAft>
                <a:spcPts val="1200"/>
              </a:spcAft>
            </a:pPr>
            <a:r>
              <a:rPr lang="en-US" sz="2800" dirty="0">
                <a:latin typeface="Calibri" panose="020F0502020204030204" pitchFamily="34" charset="0"/>
                <a:cs typeface="Calibri" panose="020F0502020204030204" pitchFamily="34" charset="0"/>
              </a:rPr>
              <a:t>Decision-making process used to analyze student-level data and identify students who need interventions, and match students to specific research or evidence-based interventions and strategies.</a:t>
            </a:r>
          </a:p>
          <a:p>
            <a:pPr lvl="1"/>
            <a:r>
              <a:rPr lang="en-US" sz="2800" dirty="0">
                <a:latin typeface="Calibri" panose="020F0502020204030204" pitchFamily="34" charset="0"/>
                <a:cs typeface="Calibri" panose="020F0502020204030204" pitchFamily="34" charset="0"/>
              </a:rPr>
              <a:t>Evidence-based interventions and strategies that will be implemented through the project to mitigate further learning loss and accelerate academic progress.</a:t>
            </a:r>
          </a:p>
          <a:p>
            <a:pPr lvl="1"/>
            <a:endParaRPr lang="en-US" sz="2800" dirty="0">
              <a:latin typeface="Calibri" panose="020F0502020204030204" pitchFamily="34" charset="0"/>
              <a:cs typeface="Calibri" panose="020F0502020204030204" pitchFamily="34" charset="0"/>
            </a:endParaRPr>
          </a:p>
          <a:p>
            <a:pPr lvl="1"/>
            <a:endParaRPr lang="en-US" sz="2800" dirty="0">
              <a:latin typeface="Calibri" panose="020F0502020204030204" pitchFamily="34" charset="0"/>
              <a:cs typeface="Calibri" panose="020F0502020204030204" pitchFamily="34" charset="0"/>
            </a:endParaRPr>
          </a:p>
          <a:p>
            <a:pPr lvl="1"/>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87904860"/>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15B40-2B4C-4491-8DAC-A1E23F9660CF}"/>
              </a:ext>
            </a:extLst>
          </p:cNvPr>
          <p:cNvSpPr>
            <a:spLocks noGrp="1"/>
          </p:cNvSpPr>
          <p:nvPr>
            <p:ph type="title"/>
          </p:nvPr>
        </p:nvSpPr>
        <p:spPr>
          <a:xfrm>
            <a:off x="2002972" y="333229"/>
            <a:ext cx="6921290" cy="900149"/>
          </a:xfrm>
        </p:spPr>
        <p:txBody>
          <a:bodyPr vert="horz" lIns="91440" tIns="45720" rIns="91440" bIns="45720" rtlCol="0" anchor="ctr">
            <a:noAutofit/>
          </a:bodyPr>
          <a:lstStyle/>
          <a:p>
            <a:pPr algn="ctr"/>
            <a:r>
              <a:rPr lang="en-US" sz="4000" b="1" dirty="0">
                <a:solidFill>
                  <a:schemeClr val="accent5">
                    <a:lumMod val="75000"/>
                  </a:schemeClr>
                </a:solidFill>
                <a:latin typeface="Calibri" panose="020F0502020204030204" pitchFamily="34" charset="0"/>
                <a:cs typeface="Calibri" panose="020F0502020204030204" pitchFamily="34" charset="0"/>
              </a:rPr>
              <a:t>Project Description, Continued</a:t>
            </a:r>
          </a:p>
        </p:txBody>
      </p:sp>
      <p:sp>
        <p:nvSpPr>
          <p:cNvPr id="3" name="Content Placeholder 2">
            <a:extLst>
              <a:ext uri="{FF2B5EF4-FFF2-40B4-BE49-F238E27FC236}">
                <a16:creationId xmlns:a16="http://schemas.microsoft.com/office/drawing/2014/main" id="{F01FF221-4C1A-4040-A743-AE9574DBBC59}"/>
              </a:ext>
            </a:extLst>
          </p:cNvPr>
          <p:cNvSpPr>
            <a:spLocks noGrp="1"/>
          </p:cNvSpPr>
          <p:nvPr>
            <p:ph idx="1"/>
          </p:nvPr>
        </p:nvSpPr>
        <p:spPr>
          <a:xfrm>
            <a:off x="536713" y="1786270"/>
            <a:ext cx="11151704" cy="3515073"/>
          </a:xfrm>
        </p:spPr>
        <p:txBody>
          <a:bodyPr>
            <a:noAutofit/>
          </a:bodyPr>
          <a:lstStyle/>
          <a:p>
            <a:r>
              <a:rPr lang="en-US" dirty="0">
                <a:latin typeface="Calibri" panose="020F0502020204030204" pitchFamily="34" charset="0"/>
                <a:cs typeface="Calibri" panose="020F0502020204030204" pitchFamily="34" charset="0"/>
              </a:rPr>
              <a:t>Reason(s) this approach is the best way to engage targeted students and help them achieve the intended results.</a:t>
            </a:r>
          </a:p>
          <a:p>
            <a:r>
              <a:rPr lang="en-US" dirty="0">
                <a:latin typeface="Calibri" panose="020F0502020204030204" pitchFamily="34" charset="0"/>
                <a:cs typeface="Calibri" panose="020F0502020204030204" pitchFamily="34" charset="0"/>
              </a:rPr>
              <a:t>Description on how implemented evidence-based interventions will focus on nurturing the whole child and embed social-emotional competencies in the project.</a:t>
            </a:r>
          </a:p>
          <a:p>
            <a:r>
              <a:rPr lang="en-US" dirty="0">
                <a:latin typeface="Calibri" panose="020F0502020204030204" pitchFamily="34" charset="0"/>
                <a:cs typeface="Calibri" panose="020F0502020204030204" pitchFamily="34" charset="0"/>
              </a:rPr>
              <a:t>Details for how student progress and fidelity of implementation of the evidence-based interventions or strategies will be measured during the project period.</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915051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15B40-2B4C-4491-8DAC-A1E23F9660CF}"/>
              </a:ext>
            </a:extLst>
          </p:cNvPr>
          <p:cNvSpPr>
            <a:spLocks noGrp="1"/>
          </p:cNvSpPr>
          <p:nvPr>
            <p:ph type="title"/>
          </p:nvPr>
        </p:nvSpPr>
        <p:spPr>
          <a:xfrm>
            <a:off x="1741968" y="567146"/>
            <a:ext cx="7788349" cy="815088"/>
          </a:xfrm>
        </p:spPr>
        <p:txBody>
          <a:bodyPr vert="horz" lIns="91440" tIns="45720" rIns="91440" bIns="45720" rtlCol="0" anchor="ctr">
            <a:noAutofit/>
          </a:bodyPr>
          <a:lstStyle/>
          <a:p>
            <a:pPr algn="ctr"/>
            <a:r>
              <a:rPr lang="en-US" sz="4000" b="1" dirty="0">
                <a:solidFill>
                  <a:schemeClr val="accent5">
                    <a:lumMod val="75000"/>
                  </a:schemeClr>
                </a:solidFill>
                <a:latin typeface="Calibri" panose="020F0502020204030204" pitchFamily="34" charset="0"/>
                <a:cs typeface="Calibri" panose="020F0502020204030204" pitchFamily="34" charset="0"/>
              </a:rPr>
              <a:t>Goals and Objectives</a:t>
            </a:r>
          </a:p>
        </p:txBody>
      </p:sp>
      <p:sp>
        <p:nvSpPr>
          <p:cNvPr id="3" name="Content Placeholder 2">
            <a:extLst>
              <a:ext uri="{FF2B5EF4-FFF2-40B4-BE49-F238E27FC236}">
                <a16:creationId xmlns:a16="http://schemas.microsoft.com/office/drawing/2014/main" id="{F01FF221-4C1A-4040-A743-AE9574DBBC59}"/>
              </a:ext>
            </a:extLst>
          </p:cNvPr>
          <p:cNvSpPr>
            <a:spLocks noGrp="1"/>
          </p:cNvSpPr>
          <p:nvPr>
            <p:ph idx="1"/>
          </p:nvPr>
        </p:nvSpPr>
        <p:spPr>
          <a:xfrm>
            <a:off x="848139" y="1635105"/>
            <a:ext cx="10495722" cy="4880343"/>
          </a:xfrm>
        </p:spPr>
        <p:txBody>
          <a:bodyPr>
            <a:normAutofit/>
          </a:bodyPr>
          <a:lstStyle/>
          <a:p>
            <a:r>
              <a:rPr lang="en-US" sz="3200" dirty="0">
                <a:latin typeface="Calibri" panose="020F0502020204030204" pitchFamily="34" charset="0"/>
                <a:cs typeface="Calibri" panose="020F0502020204030204" pitchFamily="34" charset="0"/>
              </a:rPr>
              <a:t>One or more SMART goals for each selected area of focus, as follows:</a:t>
            </a:r>
          </a:p>
          <a:p>
            <a:pPr lvl="1">
              <a:buFont typeface="Wingdings" panose="05000000000000000000" pitchFamily="2" charset="2"/>
              <a:buChar char="§"/>
            </a:pPr>
            <a:r>
              <a:rPr lang="en-US" sz="2800" dirty="0">
                <a:latin typeface="Calibri" panose="020F0502020204030204" pitchFamily="34" charset="0"/>
                <a:cs typeface="Calibri" panose="020F0502020204030204" pitchFamily="34" charset="0"/>
              </a:rPr>
              <a:t>English Language Arts Literacy; and/or</a:t>
            </a:r>
          </a:p>
          <a:p>
            <a:pPr lvl="1">
              <a:buFont typeface="Wingdings" panose="05000000000000000000" pitchFamily="2" charset="2"/>
              <a:buChar char="§"/>
            </a:pPr>
            <a:r>
              <a:rPr lang="en-US" sz="2800" dirty="0">
                <a:latin typeface="Calibri" panose="020F0502020204030204" pitchFamily="34" charset="0"/>
                <a:cs typeface="Calibri" panose="020F0502020204030204" pitchFamily="34" charset="0"/>
              </a:rPr>
              <a:t>Mathematics; and/or </a:t>
            </a:r>
          </a:p>
          <a:p>
            <a:pPr lvl="1">
              <a:buFont typeface="Wingdings" panose="05000000000000000000" pitchFamily="2" charset="2"/>
              <a:buChar char="§"/>
            </a:pPr>
            <a:r>
              <a:rPr lang="en-US" sz="2800" dirty="0">
                <a:latin typeface="Calibri" panose="020F0502020204030204" pitchFamily="34" charset="0"/>
                <a:cs typeface="Calibri" panose="020F0502020204030204" pitchFamily="34" charset="0"/>
              </a:rPr>
              <a:t>Social-Emotional Learning.</a:t>
            </a:r>
          </a:p>
          <a:p>
            <a:r>
              <a:rPr lang="en-US" sz="3200" dirty="0">
                <a:latin typeface="Calibri" panose="020F0502020204030204" pitchFamily="34" charset="0"/>
                <a:cs typeface="Calibri" panose="020F0502020204030204" pitchFamily="34" charset="0"/>
              </a:rPr>
              <a:t>Goals must have corresponding objectives that are:</a:t>
            </a:r>
          </a:p>
          <a:p>
            <a:pPr lvl="1"/>
            <a:r>
              <a:rPr lang="en-US" sz="2800" dirty="0">
                <a:latin typeface="Calibri" panose="020F0502020204030204" pitchFamily="34" charset="0"/>
                <a:cs typeface="Calibri" panose="020F0502020204030204" pitchFamily="34" charset="0"/>
              </a:rPr>
              <a:t>Relevant to selected goal(s);</a:t>
            </a:r>
          </a:p>
          <a:p>
            <a:pPr lvl="1"/>
            <a:r>
              <a:rPr lang="en-US" sz="2800" dirty="0">
                <a:latin typeface="Calibri" panose="020F0502020204030204" pitchFamily="34" charset="0"/>
                <a:cs typeface="Calibri" panose="020F0502020204030204" pitchFamily="34" charset="0"/>
              </a:rPr>
              <a:t>Applicable to grant-funded activities;</a:t>
            </a:r>
          </a:p>
          <a:p>
            <a:pPr lvl="1"/>
            <a:r>
              <a:rPr lang="en-US" sz="2800" dirty="0">
                <a:latin typeface="Calibri" panose="020F0502020204030204" pitchFamily="34" charset="0"/>
                <a:cs typeface="Calibri" panose="020F0502020204030204" pitchFamily="34" charset="0"/>
              </a:rPr>
              <a:t>Clearly written; and</a:t>
            </a:r>
          </a:p>
          <a:p>
            <a:pPr lvl="1"/>
            <a:r>
              <a:rPr lang="en-US" sz="2800" dirty="0">
                <a:latin typeface="Calibri" panose="020F0502020204030204" pitchFamily="34" charset="0"/>
                <a:cs typeface="Calibri" panose="020F0502020204030204" pitchFamily="34" charset="0"/>
              </a:rPr>
              <a:t>Measurable.</a:t>
            </a:r>
          </a:p>
        </p:txBody>
      </p:sp>
    </p:spTree>
    <p:extLst>
      <p:ext uri="{BB962C8B-B14F-4D97-AF65-F5344CB8AC3E}">
        <p14:creationId xmlns:p14="http://schemas.microsoft.com/office/powerpoint/2010/main" val="9874980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15B40-2B4C-4491-8DAC-A1E23F9660CF}"/>
              </a:ext>
            </a:extLst>
          </p:cNvPr>
          <p:cNvSpPr>
            <a:spLocks noGrp="1"/>
          </p:cNvSpPr>
          <p:nvPr>
            <p:ph type="title"/>
          </p:nvPr>
        </p:nvSpPr>
        <p:spPr>
          <a:xfrm>
            <a:off x="1741968" y="333229"/>
            <a:ext cx="7788349" cy="1325563"/>
          </a:xfrm>
        </p:spPr>
        <p:txBody>
          <a:bodyPr>
            <a:normAutofit/>
          </a:bodyPr>
          <a:lstStyle/>
          <a:p>
            <a:pPr algn="ctr"/>
            <a:r>
              <a:rPr lang="en-US" sz="4000" b="1" dirty="0">
                <a:solidFill>
                  <a:schemeClr val="accent5">
                    <a:lumMod val="75000"/>
                  </a:schemeClr>
                </a:solidFill>
                <a:latin typeface="Calibri" panose="020F0502020204030204" pitchFamily="34" charset="0"/>
                <a:cs typeface="Calibri" panose="020F0502020204030204" pitchFamily="34" charset="0"/>
              </a:rPr>
              <a:t>Project Activity Plan</a:t>
            </a:r>
          </a:p>
        </p:txBody>
      </p:sp>
      <p:sp>
        <p:nvSpPr>
          <p:cNvPr id="3" name="Content Placeholder 2">
            <a:extLst>
              <a:ext uri="{FF2B5EF4-FFF2-40B4-BE49-F238E27FC236}">
                <a16:creationId xmlns:a16="http://schemas.microsoft.com/office/drawing/2014/main" id="{F01FF221-4C1A-4040-A743-AE9574DBBC59}"/>
              </a:ext>
            </a:extLst>
          </p:cNvPr>
          <p:cNvSpPr>
            <a:spLocks noGrp="1"/>
          </p:cNvSpPr>
          <p:nvPr>
            <p:ph idx="1"/>
          </p:nvPr>
        </p:nvSpPr>
        <p:spPr>
          <a:xfrm>
            <a:off x="954157" y="1786270"/>
            <a:ext cx="10535478" cy="2535359"/>
          </a:xfrm>
        </p:spPr>
        <p:txBody>
          <a:bodyPr>
            <a:normAutofit/>
          </a:bodyPr>
          <a:lstStyle/>
          <a:p>
            <a:r>
              <a:rPr lang="en-US" altLang="en-US" dirty="0">
                <a:latin typeface="Calibri" panose="020F0502020204030204" pitchFamily="34" charset="0"/>
                <a:cs typeface="Calibri" panose="020F0502020204030204" pitchFamily="34" charset="0"/>
              </a:rPr>
              <a:t>State Relevant Objective.</a:t>
            </a:r>
          </a:p>
          <a:p>
            <a:pPr lvl="1">
              <a:buFont typeface="Wingdings" panose="05000000000000000000" pitchFamily="2" charset="2"/>
              <a:buChar char="§"/>
            </a:pPr>
            <a:r>
              <a:rPr lang="en-US" altLang="en-US" sz="2800" dirty="0">
                <a:latin typeface="Calibri" panose="020F0502020204030204" pitchFamily="34" charset="0"/>
                <a:cs typeface="Calibri" panose="020F0502020204030204" pitchFamily="34" charset="0"/>
              </a:rPr>
              <a:t>Number each goal, objective, and activity (1.1; 1.2; 2.1; 2.2; etc.)</a:t>
            </a:r>
          </a:p>
          <a:p>
            <a:r>
              <a:rPr lang="en-US" altLang="en-US" dirty="0">
                <a:latin typeface="Calibri" panose="020F0502020204030204" pitchFamily="34" charset="0"/>
                <a:cs typeface="Calibri" panose="020F0502020204030204" pitchFamily="34" charset="0"/>
              </a:rPr>
              <a:t>Describe All Planned Tasks and Activities.</a:t>
            </a:r>
          </a:p>
          <a:p>
            <a:r>
              <a:rPr lang="en-US" altLang="en-US" dirty="0">
                <a:latin typeface="Calibri" panose="020F0502020204030204" pitchFamily="34" charset="0"/>
                <a:cs typeface="Calibri" panose="020F0502020204030204" pitchFamily="34" charset="0"/>
              </a:rPr>
              <a:t>List All Activities in Chronological Order.</a:t>
            </a:r>
          </a:p>
          <a:p>
            <a:r>
              <a:rPr lang="en-US" altLang="en-US" dirty="0">
                <a:latin typeface="Calibri" panose="020F0502020204030204" pitchFamily="34" charset="0"/>
                <a:cs typeface="Calibri" panose="020F0502020204030204" pitchFamily="34" charset="0"/>
              </a:rPr>
              <a:t>Space Activities Across All Report Periods.</a:t>
            </a:r>
          </a:p>
        </p:txBody>
      </p:sp>
    </p:spTree>
    <p:extLst>
      <p:ext uri="{BB962C8B-B14F-4D97-AF65-F5344CB8AC3E}">
        <p14:creationId xmlns:p14="http://schemas.microsoft.com/office/powerpoint/2010/main" val="18518012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15B40-2B4C-4491-8DAC-A1E23F9660CF}"/>
              </a:ext>
            </a:extLst>
          </p:cNvPr>
          <p:cNvSpPr>
            <a:spLocks noGrp="1"/>
          </p:cNvSpPr>
          <p:nvPr>
            <p:ph type="title"/>
          </p:nvPr>
        </p:nvSpPr>
        <p:spPr>
          <a:xfrm>
            <a:off x="1741968" y="492255"/>
            <a:ext cx="7788349" cy="974577"/>
          </a:xfrm>
        </p:spPr>
        <p:txBody>
          <a:bodyPr>
            <a:normAutofit/>
          </a:bodyPr>
          <a:lstStyle/>
          <a:p>
            <a:pPr algn="ctr"/>
            <a:r>
              <a:rPr lang="en-US" sz="4000" b="1" dirty="0">
                <a:solidFill>
                  <a:schemeClr val="accent5">
                    <a:lumMod val="75000"/>
                  </a:schemeClr>
                </a:solidFill>
                <a:latin typeface="Calibri" panose="020F0502020204030204" pitchFamily="34" charset="0"/>
                <a:cs typeface="Calibri" panose="020F0502020204030204" pitchFamily="34" charset="0"/>
              </a:rPr>
              <a:t>Project Activity Plan, Continued</a:t>
            </a:r>
          </a:p>
        </p:txBody>
      </p:sp>
      <p:sp>
        <p:nvSpPr>
          <p:cNvPr id="3" name="Content Placeholder 2">
            <a:extLst>
              <a:ext uri="{FF2B5EF4-FFF2-40B4-BE49-F238E27FC236}">
                <a16:creationId xmlns:a16="http://schemas.microsoft.com/office/drawing/2014/main" id="{F01FF221-4C1A-4040-A743-AE9574DBBC59}"/>
              </a:ext>
            </a:extLst>
          </p:cNvPr>
          <p:cNvSpPr>
            <a:spLocks noGrp="1"/>
          </p:cNvSpPr>
          <p:nvPr>
            <p:ph idx="1"/>
          </p:nvPr>
        </p:nvSpPr>
        <p:spPr>
          <a:xfrm>
            <a:off x="556591" y="1786270"/>
            <a:ext cx="10833652" cy="4242390"/>
          </a:xfrm>
        </p:spPr>
        <p:txBody>
          <a:bodyPr>
            <a:normAutofit/>
          </a:bodyPr>
          <a:lstStyle/>
          <a:p>
            <a:pPr>
              <a:spcAft>
                <a:spcPts val="2400"/>
              </a:spcAft>
            </a:pPr>
            <a:r>
              <a:rPr lang="en-US" altLang="en-US" dirty="0">
                <a:latin typeface="Calibri" panose="020F0502020204030204" pitchFamily="34" charset="0"/>
                <a:cs typeface="Calibri" panose="020F0502020204030204" pitchFamily="34" charset="0"/>
              </a:rPr>
              <a:t>Documentation to track programs &amp; confirm completion of each activity.</a:t>
            </a:r>
          </a:p>
          <a:p>
            <a:pPr>
              <a:spcAft>
                <a:spcPts val="2400"/>
              </a:spcAft>
            </a:pPr>
            <a:r>
              <a:rPr lang="en-US" altLang="en-US" dirty="0">
                <a:latin typeface="Calibri" panose="020F0502020204030204" pitchFamily="34" charset="0"/>
                <a:cs typeface="Calibri" panose="020F0502020204030204" pitchFamily="34" charset="0"/>
              </a:rPr>
              <a:t>Indicate in which Reporting Period the activity will be implemented (if the activity is ongoing or recurring, place a checkmark in the boxes under each period in which the activity will take place).</a:t>
            </a:r>
          </a:p>
          <a:p>
            <a:r>
              <a:rPr lang="en-US" altLang="en-US" dirty="0">
                <a:latin typeface="Calibri" panose="020F0502020204030204" pitchFamily="34" charset="0"/>
                <a:cs typeface="Calibri" panose="020F0502020204030204" pitchFamily="34" charset="0"/>
              </a:rPr>
              <a:t>List the specific staff member(s) who are directly responsible for the project.</a:t>
            </a:r>
            <a:endParaRPr lang="en-US" altLang="en-US" dirty="0"/>
          </a:p>
        </p:txBody>
      </p:sp>
    </p:spTree>
    <p:extLst>
      <p:ext uri="{BB962C8B-B14F-4D97-AF65-F5344CB8AC3E}">
        <p14:creationId xmlns:p14="http://schemas.microsoft.com/office/powerpoint/2010/main" val="987675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92851-30E3-4B71-843E-C4D6CA66C734}"/>
              </a:ext>
            </a:extLst>
          </p:cNvPr>
          <p:cNvSpPr>
            <a:spLocks noGrp="1"/>
          </p:cNvSpPr>
          <p:nvPr>
            <p:ph type="title"/>
          </p:nvPr>
        </p:nvSpPr>
        <p:spPr>
          <a:xfrm>
            <a:off x="2782389" y="365128"/>
            <a:ext cx="5773782" cy="862782"/>
          </a:xfrm>
        </p:spPr>
        <p:txBody>
          <a:bodyPr>
            <a:normAutofit/>
          </a:bodyPr>
          <a:lstStyle/>
          <a:p>
            <a:pPr algn="ctr"/>
            <a:r>
              <a:rPr lang="en-US" sz="4000" b="1" dirty="0">
                <a:solidFill>
                  <a:schemeClr val="accent5">
                    <a:lumMod val="75000"/>
                  </a:schemeClr>
                </a:solidFill>
                <a:latin typeface="Calibri" panose="020F0502020204030204" pitchFamily="34" charset="0"/>
                <a:cs typeface="Calibri" panose="020F0502020204030204" pitchFamily="34" charset="0"/>
              </a:rPr>
              <a:t>AGENDA</a:t>
            </a:r>
          </a:p>
        </p:txBody>
      </p:sp>
      <p:sp>
        <p:nvSpPr>
          <p:cNvPr id="3" name="Content Placeholder 2">
            <a:extLst>
              <a:ext uri="{FF2B5EF4-FFF2-40B4-BE49-F238E27FC236}">
                <a16:creationId xmlns:a16="http://schemas.microsoft.com/office/drawing/2014/main" id="{CC8827DB-30C9-4ADF-A76D-48149C27B8BB}"/>
              </a:ext>
            </a:extLst>
          </p:cNvPr>
          <p:cNvSpPr>
            <a:spLocks noGrp="1"/>
          </p:cNvSpPr>
          <p:nvPr>
            <p:ph idx="1"/>
          </p:nvPr>
        </p:nvSpPr>
        <p:spPr>
          <a:xfrm>
            <a:off x="838200" y="1749287"/>
            <a:ext cx="10515600" cy="4295156"/>
          </a:xfrm>
        </p:spPr>
        <p:txBody>
          <a:bodyPr>
            <a:normAutofit/>
          </a:bodyPr>
          <a:lstStyle/>
          <a:p>
            <a:pPr>
              <a:spcAft>
                <a:spcPts val="1200"/>
              </a:spcAft>
            </a:pPr>
            <a:r>
              <a:rPr lang="en-US" sz="3600" dirty="0">
                <a:latin typeface="+mn-lt"/>
              </a:rPr>
              <a:t>Welcome and Introductions </a:t>
            </a:r>
          </a:p>
          <a:p>
            <a:pPr>
              <a:spcAft>
                <a:spcPts val="1200"/>
              </a:spcAft>
            </a:pPr>
            <a:r>
              <a:rPr lang="en-US" sz="3600" dirty="0">
                <a:latin typeface="+mn-lt"/>
              </a:rPr>
              <a:t>Section 1: Grant Program Information</a:t>
            </a:r>
          </a:p>
          <a:p>
            <a:pPr>
              <a:spcAft>
                <a:spcPts val="1200"/>
              </a:spcAft>
            </a:pPr>
            <a:r>
              <a:rPr lang="en-US" sz="3600" dirty="0">
                <a:latin typeface="+mn-lt"/>
              </a:rPr>
              <a:t>Section 2: Project Guidelines</a:t>
            </a:r>
          </a:p>
          <a:p>
            <a:pPr>
              <a:spcAft>
                <a:spcPts val="1200"/>
              </a:spcAft>
            </a:pPr>
            <a:r>
              <a:rPr lang="en-US" sz="3600" dirty="0">
                <a:latin typeface="+mn-lt"/>
              </a:rPr>
              <a:t>Section 3: Completing the Application</a:t>
            </a:r>
          </a:p>
          <a:p>
            <a:r>
              <a:rPr lang="en-US" sz="3600" dirty="0">
                <a:latin typeface="+mn-lt"/>
                <a:cs typeface="Calibri" panose="020F0502020204030204" pitchFamily="34" charset="0"/>
              </a:rPr>
              <a:t>Questions and Answers</a:t>
            </a:r>
          </a:p>
        </p:txBody>
      </p:sp>
    </p:spTree>
    <p:extLst>
      <p:ext uri="{BB962C8B-B14F-4D97-AF65-F5344CB8AC3E}">
        <p14:creationId xmlns:p14="http://schemas.microsoft.com/office/powerpoint/2010/main" val="16783503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15B40-2B4C-4491-8DAC-A1E23F9660CF}"/>
              </a:ext>
            </a:extLst>
          </p:cNvPr>
          <p:cNvSpPr>
            <a:spLocks noGrp="1"/>
          </p:cNvSpPr>
          <p:nvPr>
            <p:ph type="title"/>
          </p:nvPr>
        </p:nvSpPr>
        <p:spPr>
          <a:xfrm>
            <a:off x="1347408" y="727559"/>
            <a:ext cx="8819707" cy="698129"/>
          </a:xfrm>
        </p:spPr>
        <p:txBody>
          <a:bodyPr vert="horz" lIns="91440" tIns="45720" rIns="91440" bIns="45720" rtlCol="0" anchor="ctr">
            <a:noAutofit/>
          </a:bodyPr>
          <a:lstStyle/>
          <a:p>
            <a:pPr algn="ctr"/>
            <a:r>
              <a:rPr lang="en-US" sz="4000" b="1" dirty="0">
                <a:solidFill>
                  <a:schemeClr val="accent5">
                    <a:lumMod val="75000"/>
                  </a:schemeClr>
                </a:solidFill>
                <a:latin typeface="Calibri" panose="020F0502020204030204" pitchFamily="34" charset="0"/>
                <a:cs typeface="Calibri" panose="020F0502020204030204" pitchFamily="34" charset="0"/>
              </a:rPr>
              <a:t>Organizational Commitment &amp; Capacity</a:t>
            </a:r>
          </a:p>
        </p:txBody>
      </p:sp>
      <p:sp>
        <p:nvSpPr>
          <p:cNvPr id="3" name="Content Placeholder 2">
            <a:extLst>
              <a:ext uri="{FF2B5EF4-FFF2-40B4-BE49-F238E27FC236}">
                <a16:creationId xmlns:a16="http://schemas.microsoft.com/office/drawing/2014/main" id="{F01FF221-4C1A-4040-A743-AE9574DBBC59}"/>
              </a:ext>
            </a:extLst>
          </p:cNvPr>
          <p:cNvSpPr>
            <a:spLocks noGrp="1"/>
          </p:cNvSpPr>
          <p:nvPr>
            <p:ph idx="1"/>
          </p:nvPr>
        </p:nvSpPr>
        <p:spPr>
          <a:xfrm>
            <a:off x="636105" y="1690578"/>
            <a:ext cx="11151704" cy="4678324"/>
          </a:xfrm>
        </p:spPr>
        <p:txBody>
          <a:bodyPr>
            <a:normAutofit fontScale="92500" lnSpcReduction="10000"/>
          </a:bodyPr>
          <a:lstStyle/>
          <a:p>
            <a:r>
              <a:rPr lang="en-US" altLang="en-US" b="1" dirty="0">
                <a:latin typeface="Calibri" panose="020F0502020204030204" pitchFamily="34" charset="0"/>
                <a:cs typeface="Calibri" panose="020F0502020204030204" pitchFamily="34" charset="0"/>
              </a:rPr>
              <a:t>Performance History</a:t>
            </a:r>
            <a:endParaRPr lang="en-US" altLang="en-US" dirty="0">
              <a:latin typeface="Calibri" panose="020F0502020204030204" pitchFamily="34" charset="0"/>
              <a:cs typeface="Calibri" panose="020F0502020204030204" pitchFamily="34" charset="0"/>
            </a:endParaRPr>
          </a:p>
          <a:p>
            <a:pPr lvl="1">
              <a:spcAft>
                <a:spcPts val="1200"/>
              </a:spcAft>
            </a:pPr>
            <a:r>
              <a:rPr lang="en-US" altLang="en-US" sz="2800" dirty="0">
                <a:latin typeface="Calibri" panose="020F0502020204030204" pitchFamily="34" charset="0"/>
                <a:cs typeface="Calibri" panose="020F0502020204030204" pitchFamily="34" charset="0"/>
              </a:rPr>
              <a:t>Previous experience(s) with similar projects.</a:t>
            </a:r>
            <a:endParaRPr lang="en-US" altLang="en-US" dirty="0">
              <a:latin typeface="Calibri" panose="020F0502020204030204" pitchFamily="34" charset="0"/>
              <a:cs typeface="Calibri" panose="020F0502020204030204" pitchFamily="34" charset="0"/>
            </a:endParaRPr>
          </a:p>
          <a:p>
            <a:r>
              <a:rPr lang="en-US" altLang="en-US" b="1" dirty="0">
                <a:latin typeface="Calibri" panose="020F0502020204030204" pitchFamily="34" charset="0"/>
                <a:cs typeface="Calibri" panose="020F0502020204030204" pitchFamily="34" charset="0"/>
              </a:rPr>
              <a:t>Fit and Usability</a:t>
            </a:r>
            <a:endParaRPr lang="en-US" altLang="en-US" dirty="0">
              <a:latin typeface="Calibri" panose="020F0502020204030204" pitchFamily="34" charset="0"/>
              <a:cs typeface="Calibri" panose="020F0502020204030204" pitchFamily="34" charset="0"/>
            </a:endParaRPr>
          </a:p>
          <a:p>
            <a:pPr lvl="1">
              <a:buFont typeface="Wingdings" panose="05000000000000000000" pitchFamily="2" charset="2"/>
              <a:buChar char="§"/>
            </a:pPr>
            <a:r>
              <a:rPr lang="en-US" altLang="en-US" sz="2800" dirty="0">
                <a:latin typeface="Calibri" panose="020F0502020204030204" pitchFamily="34" charset="0"/>
                <a:cs typeface="Calibri" panose="020F0502020204030204" pitchFamily="34" charset="0"/>
              </a:rPr>
              <a:t>How does the program or service fit with existing district priorities and/or initiatives?</a:t>
            </a:r>
          </a:p>
          <a:p>
            <a:pPr lvl="1">
              <a:buFont typeface="Wingdings" panose="05000000000000000000" pitchFamily="2" charset="2"/>
              <a:buChar char="§"/>
            </a:pPr>
            <a:r>
              <a:rPr lang="en-US" altLang="en-US" sz="2800" dirty="0">
                <a:latin typeface="Calibri" panose="020F0502020204030204" pitchFamily="34" charset="0"/>
                <a:cs typeface="Calibri" panose="020F0502020204030204" pitchFamily="34" charset="0"/>
              </a:rPr>
              <a:t>What existing priorities and/or initiatives currently being implemented will intersect with the programs or services?</a:t>
            </a:r>
          </a:p>
          <a:p>
            <a:pPr lvl="1">
              <a:buFont typeface="Wingdings" panose="05000000000000000000" pitchFamily="2" charset="2"/>
              <a:buChar char="§"/>
            </a:pPr>
            <a:r>
              <a:rPr lang="en-US" altLang="en-US" sz="2800" dirty="0">
                <a:latin typeface="Calibri" panose="020F0502020204030204" pitchFamily="34" charset="0"/>
                <a:cs typeface="Calibri" panose="020F0502020204030204" pitchFamily="34" charset="0"/>
              </a:rPr>
              <a:t>Will other existing priorities and/or initiatives make it easier or more difficult to implement proposed programs or services and achieve desired outcomes?</a:t>
            </a:r>
          </a:p>
          <a:p>
            <a:pPr lvl="1">
              <a:buFont typeface="Wingdings" panose="05000000000000000000" pitchFamily="2" charset="2"/>
              <a:buChar char="§"/>
            </a:pPr>
            <a:r>
              <a:rPr lang="en-US" altLang="en-US" sz="2800" dirty="0">
                <a:latin typeface="Calibri" panose="020F0502020204030204" pitchFamily="34" charset="0"/>
                <a:cs typeface="Calibri" panose="020F0502020204030204" pitchFamily="34" charset="0"/>
              </a:rPr>
              <a:t>Has the program or service been adapted for use within racially, ethnically, culturally, and linguistically specific populations? </a:t>
            </a:r>
          </a:p>
          <a:p>
            <a:pPr>
              <a:buFont typeface="Wingdings 3" panose="05040102010807070707" pitchFamily="18" charset="2"/>
              <a:buNone/>
            </a:pPr>
            <a:endParaRPr lang="en-US" altLang="en-US" dirty="0"/>
          </a:p>
        </p:txBody>
      </p:sp>
    </p:spTree>
    <p:extLst>
      <p:ext uri="{BB962C8B-B14F-4D97-AF65-F5344CB8AC3E}">
        <p14:creationId xmlns:p14="http://schemas.microsoft.com/office/powerpoint/2010/main" val="37469459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15B40-2B4C-4491-8DAC-A1E23F9660CF}"/>
              </a:ext>
            </a:extLst>
          </p:cNvPr>
          <p:cNvSpPr>
            <a:spLocks noGrp="1"/>
          </p:cNvSpPr>
          <p:nvPr>
            <p:ph type="title"/>
          </p:nvPr>
        </p:nvSpPr>
        <p:spPr>
          <a:xfrm>
            <a:off x="0" y="432429"/>
            <a:ext cx="9938657" cy="793822"/>
          </a:xfrm>
        </p:spPr>
        <p:txBody>
          <a:bodyPr>
            <a:noAutofit/>
          </a:bodyPr>
          <a:lstStyle/>
          <a:p>
            <a:pPr algn="ctr"/>
            <a:r>
              <a:rPr lang="en-US" sz="3600" b="1" dirty="0">
                <a:solidFill>
                  <a:schemeClr val="accent5">
                    <a:lumMod val="75000"/>
                  </a:schemeClr>
                </a:solidFill>
                <a:latin typeface="Calibri" panose="020F0502020204030204" pitchFamily="34" charset="0"/>
                <a:cs typeface="Calibri" panose="020F0502020204030204" pitchFamily="34" charset="0"/>
              </a:rPr>
              <a:t>Organizational Commitment &amp; Capacity, Continued</a:t>
            </a:r>
          </a:p>
        </p:txBody>
      </p:sp>
      <p:sp>
        <p:nvSpPr>
          <p:cNvPr id="3" name="Content Placeholder 2">
            <a:extLst>
              <a:ext uri="{FF2B5EF4-FFF2-40B4-BE49-F238E27FC236}">
                <a16:creationId xmlns:a16="http://schemas.microsoft.com/office/drawing/2014/main" id="{F01FF221-4C1A-4040-A743-AE9574DBBC59}"/>
              </a:ext>
            </a:extLst>
          </p:cNvPr>
          <p:cNvSpPr>
            <a:spLocks noGrp="1"/>
          </p:cNvSpPr>
          <p:nvPr>
            <p:ph idx="1"/>
          </p:nvPr>
        </p:nvSpPr>
        <p:spPr>
          <a:xfrm>
            <a:off x="430695" y="1226251"/>
            <a:ext cx="11330609" cy="5199320"/>
          </a:xfrm>
        </p:spPr>
        <p:txBody>
          <a:bodyPr>
            <a:noAutofit/>
          </a:bodyPr>
          <a:lstStyle/>
          <a:p>
            <a:r>
              <a:rPr lang="en-US" altLang="en-US" b="1" dirty="0">
                <a:latin typeface="Calibri" panose="020F0502020204030204" pitchFamily="34" charset="0"/>
                <a:cs typeface="Calibri" panose="020F0502020204030204" pitchFamily="34" charset="0"/>
              </a:rPr>
              <a:t>Capacity to Implement </a:t>
            </a:r>
            <a:endParaRPr lang="en-US" altLang="en-US" dirty="0">
              <a:latin typeface="Calibri" panose="020F0502020204030204" pitchFamily="34" charset="0"/>
              <a:cs typeface="Calibri" panose="020F0502020204030204" pitchFamily="34" charset="0"/>
            </a:endParaRPr>
          </a:p>
          <a:p>
            <a:pPr lvl="1">
              <a:buFont typeface="Wingdings" panose="05000000000000000000" pitchFamily="2" charset="2"/>
              <a:buChar char="§"/>
            </a:pPr>
            <a:r>
              <a:rPr lang="en-US" altLang="en-US" sz="2800" dirty="0">
                <a:latin typeface="Calibri" panose="020F0502020204030204" pitchFamily="34" charset="0"/>
                <a:cs typeface="Calibri" panose="020F0502020204030204" pitchFamily="34" charset="0"/>
              </a:rPr>
              <a:t>What are staffing requirements for programs or services?</a:t>
            </a:r>
          </a:p>
          <a:p>
            <a:pPr lvl="1">
              <a:buFont typeface="Wingdings" panose="05000000000000000000" pitchFamily="2" charset="2"/>
              <a:buChar char="§"/>
            </a:pPr>
            <a:r>
              <a:rPr lang="en-US" altLang="en-US" sz="2800" dirty="0">
                <a:latin typeface="Calibri" panose="020F0502020204030204" pitchFamily="34" charset="0"/>
                <a:cs typeface="Calibri" panose="020F0502020204030204" pitchFamily="34" charset="0"/>
              </a:rPr>
              <a:t>Are professional development services related to programs or services readily available?</a:t>
            </a:r>
          </a:p>
          <a:p>
            <a:pPr lvl="1">
              <a:buFont typeface="Wingdings" panose="05000000000000000000" pitchFamily="2" charset="2"/>
              <a:buChar char="§"/>
            </a:pPr>
            <a:r>
              <a:rPr lang="en-US" altLang="en-US" sz="2800" dirty="0">
                <a:latin typeface="Calibri" panose="020F0502020204030204" pitchFamily="34" charset="0"/>
                <a:cs typeface="Calibri" panose="020F0502020204030204" pitchFamily="34" charset="0"/>
              </a:rPr>
              <a:t>Do staff have capacity to collect and use data to inform ongoing monitoring of programs or services?</a:t>
            </a:r>
          </a:p>
          <a:p>
            <a:pPr lvl="1">
              <a:buFont typeface="Wingdings" panose="05000000000000000000" pitchFamily="2" charset="2"/>
              <a:buChar char="§"/>
            </a:pPr>
            <a:r>
              <a:rPr lang="en-US" altLang="en-US" sz="2800" dirty="0">
                <a:latin typeface="Calibri" panose="020F0502020204030204" pitchFamily="34" charset="0"/>
                <a:cs typeface="Calibri" panose="020F0502020204030204" pitchFamily="34" charset="0"/>
              </a:rPr>
              <a:t>Do programs or services require new technology?</a:t>
            </a:r>
          </a:p>
          <a:p>
            <a:r>
              <a:rPr lang="en-US" altLang="en-US" b="1" dirty="0">
                <a:latin typeface="Calibri" panose="020F0502020204030204" pitchFamily="34" charset="0"/>
                <a:cs typeface="Calibri" panose="020F0502020204030204" pitchFamily="34" charset="0"/>
              </a:rPr>
              <a:t>Sustainability</a:t>
            </a:r>
            <a:r>
              <a:rPr lang="en-US" altLang="en-US" dirty="0">
                <a:latin typeface="Calibri" panose="020F0502020204030204" pitchFamily="34" charset="0"/>
                <a:cs typeface="Calibri" panose="020F0502020204030204" pitchFamily="34" charset="0"/>
              </a:rPr>
              <a:t> </a:t>
            </a:r>
          </a:p>
          <a:p>
            <a:pPr lvl="1">
              <a:buFont typeface="Wingdings" panose="05000000000000000000" pitchFamily="2" charset="2"/>
              <a:buChar char="§"/>
            </a:pPr>
            <a:r>
              <a:rPr lang="en-US" altLang="en-US" sz="2800" dirty="0">
                <a:latin typeface="Calibri" panose="020F0502020204030204" pitchFamily="34" charset="0"/>
                <a:cs typeface="Calibri" panose="020F0502020204030204" pitchFamily="34" charset="0"/>
              </a:rPr>
              <a:t>Explain how awarded funds will allow the district or school to leverage additional dollars, if any.</a:t>
            </a:r>
          </a:p>
          <a:p>
            <a:pPr lvl="1">
              <a:buFont typeface="Wingdings" panose="05000000000000000000" pitchFamily="2" charset="2"/>
              <a:buChar char="§"/>
            </a:pPr>
            <a:r>
              <a:rPr lang="en-US" altLang="en-US" sz="2800" dirty="0">
                <a:latin typeface="Calibri" panose="020F0502020204030204" pitchFamily="34" charset="0"/>
                <a:cs typeface="Calibri" panose="020F0502020204030204" pitchFamily="34" charset="0"/>
              </a:rPr>
              <a:t>Describe how the district or school will continue to address identified needs when current funding ends.</a:t>
            </a:r>
          </a:p>
          <a:p>
            <a:pPr>
              <a:buFont typeface="Wingdings 3" panose="05040102010807070707" pitchFamily="18" charset="2"/>
              <a:buNone/>
            </a:pPr>
            <a:endParaRPr lang="en-US" altLang="en-US" dirty="0"/>
          </a:p>
        </p:txBody>
      </p:sp>
    </p:spTree>
    <p:extLst>
      <p:ext uri="{BB962C8B-B14F-4D97-AF65-F5344CB8AC3E}">
        <p14:creationId xmlns:p14="http://schemas.microsoft.com/office/powerpoint/2010/main" val="18332344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15B40-2B4C-4491-8DAC-A1E23F9660CF}"/>
              </a:ext>
            </a:extLst>
          </p:cNvPr>
          <p:cNvSpPr>
            <a:spLocks noGrp="1"/>
          </p:cNvSpPr>
          <p:nvPr>
            <p:ph type="title"/>
          </p:nvPr>
        </p:nvSpPr>
        <p:spPr>
          <a:xfrm>
            <a:off x="3928287" y="333229"/>
            <a:ext cx="3571211" cy="963944"/>
          </a:xfrm>
        </p:spPr>
        <p:txBody>
          <a:bodyPr>
            <a:normAutofit/>
          </a:bodyPr>
          <a:lstStyle/>
          <a:p>
            <a:pPr algn="ctr"/>
            <a:r>
              <a:rPr lang="en-US" sz="4000" b="1" dirty="0">
                <a:solidFill>
                  <a:schemeClr val="accent5">
                    <a:lumMod val="75000"/>
                  </a:schemeClr>
                </a:solidFill>
                <a:latin typeface="Calibri" panose="020F0502020204030204" pitchFamily="34" charset="0"/>
                <a:cs typeface="Calibri" panose="020F0502020204030204" pitchFamily="34" charset="0"/>
              </a:rPr>
              <a:t>Evaluation</a:t>
            </a:r>
          </a:p>
        </p:txBody>
      </p:sp>
      <p:sp>
        <p:nvSpPr>
          <p:cNvPr id="3" name="Content Placeholder 2">
            <a:extLst>
              <a:ext uri="{FF2B5EF4-FFF2-40B4-BE49-F238E27FC236}">
                <a16:creationId xmlns:a16="http://schemas.microsoft.com/office/drawing/2014/main" id="{F01FF221-4C1A-4040-A743-AE9574DBBC59}"/>
              </a:ext>
            </a:extLst>
          </p:cNvPr>
          <p:cNvSpPr>
            <a:spLocks noGrp="1"/>
          </p:cNvSpPr>
          <p:nvPr>
            <p:ph idx="1"/>
          </p:nvPr>
        </p:nvSpPr>
        <p:spPr>
          <a:xfrm>
            <a:off x="616226" y="1562987"/>
            <a:ext cx="11191461" cy="4951153"/>
          </a:xfrm>
        </p:spPr>
        <p:txBody>
          <a:bodyPr>
            <a:normAutofit/>
          </a:bodyPr>
          <a:lstStyle/>
          <a:p>
            <a:r>
              <a:rPr lang="en-US" dirty="0">
                <a:latin typeface="Calibri" panose="020F0502020204030204" pitchFamily="34" charset="0"/>
                <a:cs typeface="Calibri" panose="020F0502020204030204" pitchFamily="34" charset="0"/>
              </a:rPr>
              <a:t>Clearly describe the evaluation methodology of the proposed program(s) or service(s).</a:t>
            </a:r>
          </a:p>
          <a:p>
            <a:pPr lvl="1">
              <a:buFont typeface="Wingdings" panose="05000000000000000000" pitchFamily="2" charset="2"/>
              <a:buChar char="§"/>
            </a:pPr>
            <a:r>
              <a:rPr lang="en-US" sz="2800" dirty="0">
                <a:latin typeface="Calibri" panose="020F0502020204030204" pitchFamily="34" charset="0"/>
                <a:cs typeface="Calibri" panose="020F0502020204030204" pitchFamily="34" charset="0"/>
              </a:rPr>
              <a:t>Identify applicable evaluation measurement tools.</a:t>
            </a:r>
          </a:p>
          <a:p>
            <a:pPr lvl="1">
              <a:buFont typeface="Wingdings" panose="05000000000000000000" pitchFamily="2" charset="2"/>
              <a:buChar char="§"/>
            </a:pPr>
            <a:r>
              <a:rPr lang="en-US" sz="2800" dirty="0">
                <a:latin typeface="Calibri" panose="020F0502020204030204" pitchFamily="34" charset="0"/>
                <a:cs typeface="Calibri" panose="020F0502020204030204" pitchFamily="34" charset="0"/>
              </a:rPr>
              <a:t>Explain how each appropriately measures and tracks outcomes.</a:t>
            </a:r>
          </a:p>
          <a:p>
            <a:r>
              <a:rPr lang="en-US" dirty="0">
                <a:latin typeface="Calibri" panose="020F0502020204030204" pitchFamily="34" charset="0"/>
                <a:cs typeface="Calibri" panose="020F0502020204030204" pitchFamily="34" charset="0"/>
              </a:rPr>
              <a:t>What data will be collected to determine if project goals and objectives are met?</a:t>
            </a:r>
          </a:p>
        </p:txBody>
      </p:sp>
    </p:spTree>
    <p:extLst>
      <p:ext uri="{BB962C8B-B14F-4D97-AF65-F5344CB8AC3E}">
        <p14:creationId xmlns:p14="http://schemas.microsoft.com/office/powerpoint/2010/main" val="37854432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15B40-2B4C-4491-8DAC-A1E23F9660CF}"/>
              </a:ext>
            </a:extLst>
          </p:cNvPr>
          <p:cNvSpPr>
            <a:spLocks noGrp="1"/>
          </p:cNvSpPr>
          <p:nvPr>
            <p:ph type="title"/>
          </p:nvPr>
        </p:nvSpPr>
        <p:spPr>
          <a:xfrm>
            <a:off x="3161415" y="333229"/>
            <a:ext cx="5039833" cy="963944"/>
          </a:xfrm>
        </p:spPr>
        <p:txBody>
          <a:bodyPr>
            <a:normAutofit/>
          </a:bodyPr>
          <a:lstStyle/>
          <a:p>
            <a:pPr algn="ctr"/>
            <a:r>
              <a:rPr lang="en-US" sz="4000" b="1" dirty="0">
                <a:solidFill>
                  <a:schemeClr val="accent5">
                    <a:lumMod val="75000"/>
                  </a:schemeClr>
                </a:solidFill>
                <a:latin typeface="Calibri" panose="020F0502020204030204" pitchFamily="34" charset="0"/>
                <a:cs typeface="Calibri" panose="020F0502020204030204" pitchFamily="34" charset="0"/>
              </a:rPr>
              <a:t>Evaluation, Continued</a:t>
            </a:r>
          </a:p>
        </p:txBody>
      </p:sp>
      <p:sp>
        <p:nvSpPr>
          <p:cNvPr id="3" name="Content Placeholder 2">
            <a:extLst>
              <a:ext uri="{FF2B5EF4-FFF2-40B4-BE49-F238E27FC236}">
                <a16:creationId xmlns:a16="http://schemas.microsoft.com/office/drawing/2014/main" id="{F01FF221-4C1A-4040-A743-AE9574DBBC59}"/>
              </a:ext>
            </a:extLst>
          </p:cNvPr>
          <p:cNvSpPr>
            <a:spLocks noGrp="1"/>
          </p:cNvSpPr>
          <p:nvPr>
            <p:ph idx="1"/>
          </p:nvPr>
        </p:nvSpPr>
        <p:spPr>
          <a:xfrm>
            <a:off x="576469" y="1531090"/>
            <a:ext cx="10893287" cy="4731487"/>
          </a:xfrm>
        </p:spPr>
        <p:txBody>
          <a:bodyPr>
            <a:normAutofit/>
          </a:bodyPr>
          <a:lstStyle/>
          <a:p>
            <a:r>
              <a:rPr lang="en-US" dirty="0">
                <a:latin typeface="Calibri" panose="020F0502020204030204" pitchFamily="34" charset="0"/>
                <a:cs typeface="Calibri" panose="020F0502020204030204" pitchFamily="34" charset="0"/>
              </a:rPr>
              <a:t>Does the research on the identified evidence‐based intervention provide details that are specific to the local context in which the program(s) or service(s) will be implemented (for example, research shows strong evidence that selected intervention or strategy is highly effective in an urban, rural, and/or suburban areas)?</a:t>
            </a:r>
          </a:p>
          <a:p>
            <a:r>
              <a:rPr lang="en-US" dirty="0">
                <a:latin typeface="Calibri" panose="020F0502020204030204" pitchFamily="34" charset="0"/>
                <a:cs typeface="Calibri" panose="020F0502020204030204" pitchFamily="34" charset="0"/>
              </a:rPr>
              <a:t>Do the studies (research, evaluation) provide data specific to the effectiveness of the program(s) or service(s) for racially, ethnically, culturally, and linguistically specific populations?</a:t>
            </a:r>
          </a:p>
        </p:txBody>
      </p:sp>
    </p:spTree>
    <p:extLst>
      <p:ext uri="{BB962C8B-B14F-4D97-AF65-F5344CB8AC3E}">
        <p14:creationId xmlns:p14="http://schemas.microsoft.com/office/powerpoint/2010/main" val="12045617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15B40-2B4C-4491-8DAC-A1E23F9660CF}"/>
              </a:ext>
            </a:extLst>
          </p:cNvPr>
          <p:cNvSpPr>
            <a:spLocks noGrp="1"/>
          </p:cNvSpPr>
          <p:nvPr>
            <p:ph type="title"/>
          </p:nvPr>
        </p:nvSpPr>
        <p:spPr>
          <a:xfrm>
            <a:off x="2040142" y="474959"/>
            <a:ext cx="7192926" cy="878884"/>
          </a:xfrm>
        </p:spPr>
        <p:txBody>
          <a:bodyPr>
            <a:normAutofit/>
          </a:bodyPr>
          <a:lstStyle/>
          <a:p>
            <a:pPr algn="ctr"/>
            <a:r>
              <a:rPr lang="en-US" sz="4000" b="1" dirty="0">
                <a:solidFill>
                  <a:schemeClr val="accent5">
                    <a:lumMod val="75000"/>
                  </a:schemeClr>
                </a:solidFill>
                <a:latin typeface="Calibri" panose="020F0502020204030204" pitchFamily="34" charset="0"/>
                <a:cs typeface="Calibri" panose="020F0502020204030204" pitchFamily="34" charset="0"/>
              </a:rPr>
              <a:t>Budget Design Considerations</a:t>
            </a:r>
          </a:p>
        </p:txBody>
      </p:sp>
      <p:sp>
        <p:nvSpPr>
          <p:cNvPr id="3" name="Content Placeholder 2">
            <a:extLst>
              <a:ext uri="{FF2B5EF4-FFF2-40B4-BE49-F238E27FC236}">
                <a16:creationId xmlns:a16="http://schemas.microsoft.com/office/drawing/2014/main" id="{F01FF221-4C1A-4040-A743-AE9574DBBC59}"/>
              </a:ext>
            </a:extLst>
          </p:cNvPr>
          <p:cNvSpPr>
            <a:spLocks noGrp="1"/>
          </p:cNvSpPr>
          <p:nvPr>
            <p:ph idx="1"/>
          </p:nvPr>
        </p:nvSpPr>
        <p:spPr>
          <a:xfrm>
            <a:off x="655983" y="1658679"/>
            <a:ext cx="10833652" cy="3435835"/>
          </a:xfrm>
        </p:spPr>
        <p:txBody>
          <a:bodyPr>
            <a:normAutofit/>
          </a:bodyPr>
          <a:lstStyle/>
          <a:p>
            <a:r>
              <a:rPr lang="en-US" altLang="en-US" b="1" dirty="0">
                <a:latin typeface="Calibri" panose="020F0502020204030204" pitchFamily="34" charset="0"/>
                <a:cs typeface="Calibri" panose="020F0502020204030204" pitchFamily="34" charset="0"/>
              </a:rPr>
              <a:t>Must </a:t>
            </a:r>
            <a:r>
              <a:rPr lang="en-US" altLang="en-US" dirty="0">
                <a:latin typeface="Calibri" panose="020F0502020204030204" pitchFamily="34" charset="0"/>
                <a:cs typeface="Calibri" panose="020F0502020204030204" pitchFamily="34" charset="0"/>
              </a:rPr>
              <a:t>be well-considered, reasonable, necessary for implementation of project, and remain within funding parameters of this grant.</a:t>
            </a:r>
          </a:p>
          <a:p>
            <a:r>
              <a:rPr lang="en-US" altLang="en-US" dirty="0">
                <a:latin typeface="Calibri" panose="020F0502020204030204" pitchFamily="34" charset="0"/>
                <a:cs typeface="Calibri" panose="020F0502020204030204" pitchFamily="34" charset="0"/>
              </a:rPr>
              <a:t>Each budgeted cost </a:t>
            </a:r>
            <a:r>
              <a:rPr lang="en-US" altLang="en-US" b="1" dirty="0">
                <a:latin typeface="Calibri" panose="020F0502020204030204" pitchFamily="34" charset="0"/>
                <a:cs typeface="Calibri" panose="020F0502020204030204" pitchFamily="34" charset="0"/>
              </a:rPr>
              <a:t>must</a:t>
            </a:r>
            <a:r>
              <a:rPr lang="en-US" altLang="en-US" dirty="0">
                <a:latin typeface="Calibri" panose="020F0502020204030204" pitchFamily="34" charset="0"/>
                <a:cs typeface="Calibri" panose="020F0502020204030204" pitchFamily="34" charset="0"/>
              </a:rPr>
              <a:t> be directly linked to goals, objectives, and activities in the Project Activity Plan.</a:t>
            </a:r>
          </a:p>
          <a:p>
            <a:pPr>
              <a:spcAft>
                <a:spcPts val="2400"/>
              </a:spcAft>
            </a:pPr>
            <a:r>
              <a:rPr lang="en-US" altLang="en-US" dirty="0">
                <a:latin typeface="Calibri" panose="020F0502020204030204" pitchFamily="34" charset="0"/>
                <a:cs typeface="Calibri" panose="020F0502020204030204" pitchFamily="34" charset="0"/>
              </a:rPr>
              <a:t>Funds are not subject to supplement not supplant rule.</a:t>
            </a:r>
          </a:p>
          <a:p>
            <a:pPr algn="ctr">
              <a:buFont typeface="Wingdings 3" panose="05040102010807070707" pitchFamily="18" charset="2"/>
              <a:buNone/>
            </a:pPr>
            <a:r>
              <a:rPr lang="en-US" altLang="en-US" sz="2400" b="1" dirty="0">
                <a:latin typeface="Calibri" panose="020F0502020204030204" pitchFamily="34" charset="0"/>
                <a:cs typeface="Calibri" panose="020F0502020204030204" pitchFamily="34" charset="0"/>
              </a:rPr>
              <a:t>The submitted budget is for the grant period: April 1, 2021– August 31, 2022 </a:t>
            </a:r>
          </a:p>
        </p:txBody>
      </p:sp>
    </p:spTree>
    <p:extLst>
      <p:ext uri="{BB962C8B-B14F-4D97-AF65-F5344CB8AC3E}">
        <p14:creationId xmlns:p14="http://schemas.microsoft.com/office/powerpoint/2010/main" val="28132786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15B40-2B4C-4491-8DAC-A1E23F9660CF}"/>
              </a:ext>
            </a:extLst>
          </p:cNvPr>
          <p:cNvSpPr>
            <a:spLocks noGrp="1"/>
          </p:cNvSpPr>
          <p:nvPr>
            <p:ph type="title"/>
          </p:nvPr>
        </p:nvSpPr>
        <p:spPr>
          <a:xfrm>
            <a:off x="2388782" y="329372"/>
            <a:ext cx="6142075" cy="1054824"/>
          </a:xfrm>
        </p:spPr>
        <p:txBody>
          <a:bodyPr>
            <a:normAutofit/>
          </a:bodyPr>
          <a:lstStyle/>
          <a:p>
            <a:pPr algn="ctr"/>
            <a:r>
              <a:rPr lang="en-US" sz="4000" b="1" dirty="0">
                <a:solidFill>
                  <a:schemeClr val="accent5">
                    <a:lumMod val="75000"/>
                  </a:schemeClr>
                </a:solidFill>
                <a:latin typeface="Calibri" panose="020F0502020204030204" pitchFamily="34" charset="0"/>
                <a:cs typeface="Calibri" panose="020F0502020204030204" pitchFamily="34" charset="0"/>
              </a:rPr>
              <a:t>Constructing the Budget</a:t>
            </a:r>
          </a:p>
        </p:txBody>
      </p:sp>
      <p:sp>
        <p:nvSpPr>
          <p:cNvPr id="3" name="Content Placeholder 2">
            <a:extLst>
              <a:ext uri="{FF2B5EF4-FFF2-40B4-BE49-F238E27FC236}">
                <a16:creationId xmlns:a16="http://schemas.microsoft.com/office/drawing/2014/main" id="{F01FF221-4C1A-4040-A743-AE9574DBBC59}"/>
              </a:ext>
            </a:extLst>
          </p:cNvPr>
          <p:cNvSpPr>
            <a:spLocks noGrp="1"/>
          </p:cNvSpPr>
          <p:nvPr>
            <p:ph idx="1"/>
          </p:nvPr>
        </p:nvSpPr>
        <p:spPr>
          <a:xfrm>
            <a:off x="556590" y="1804029"/>
            <a:ext cx="11012557" cy="1054825"/>
          </a:xfrm>
        </p:spPr>
        <p:txBody>
          <a:bodyPr>
            <a:normAutofit lnSpcReduction="10000"/>
          </a:bodyPr>
          <a:lstStyle/>
          <a:p>
            <a:r>
              <a:rPr lang="en-US" altLang="en-US" sz="3600" dirty="0">
                <a:latin typeface="Calibri" panose="020F0502020204030204" pitchFamily="34" charset="0"/>
                <a:cs typeface="Calibri" panose="020F0502020204030204" pitchFamily="34" charset="0"/>
              </a:rPr>
              <a:t>Project activities (based on identified needs) are integral to the budget.</a:t>
            </a:r>
          </a:p>
        </p:txBody>
      </p:sp>
      <p:sp>
        <p:nvSpPr>
          <p:cNvPr id="8" name="Rectangle 7">
            <a:extLst>
              <a:ext uri="{FF2B5EF4-FFF2-40B4-BE49-F238E27FC236}">
                <a16:creationId xmlns:a16="http://schemas.microsoft.com/office/drawing/2014/main" id="{C97F805D-B8BE-4B1D-B57D-8177A926FEAF}"/>
              </a:ext>
            </a:extLst>
          </p:cNvPr>
          <p:cNvSpPr/>
          <p:nvPr/>
        </p:nvSpPr>
        <p:spPr>
          <a:xfrm>
            <a:off x="1263502" y="4456268"/>
            <a:ext cx="9661797" cy="892552"/>
          </a:xfrm>
          <a:prstGeom prst="rect">
            <a:avLst/>
          </a:prstGeom>
        </p:spPr>
        <p:txBody>
          <a:bodyPr wrap="square">
            <a:spAutoFit/>
          </a:bodyPr>
          <a:lstStyle/>
          <a:p>
            <a:pPr lvl="1">
              <a:lnSpc>
                <a:spcPct val="100000"/>
              </a:lnSpc>
            </a:pPr>
            <a:r>
              <a:rPr lang="en-US" sz="2600" b="1" dirty="0">
                <a:latin typeface="Calibri" panose="020F0502020204030204" pitchFamily="34" charset="0"/>
                <a:cs typeface="Calibri" panose="020F0502020204030204" pitchFamily="34" charset="0"/>
              </a:rPr>
              <a:t>Guidance on constructing a budget may be found on the N.J.D.O.E. </a:t>
            </a:r>
            <a:r>
              <a:rPr lang="en-US" sz="2600" dirty="0">
                <a:latin typeface="Calibri" panose="020F0502020204030204" pitchFamily="34" charset="0"/>
                <a:cs typeface="Calibri" panose="020F0502020204030204" pitchFamily="34" charset="0"/>
                <a:hlinkClick r:id="rId3"/>
              </a:rPr>
              <a:t>webpage, Pre-Award Manual for Discretionary Grants </a:t>
            </a:r>
            <a:r>
              <a:rPr lang="en-US" sz="2600" b="1"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7117587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15B40-2B4C-4491-8DAC-A1E23F9660CF}"/>
              </a:ext>
            </a:extLst>
          </p:cNvPr>
          <p:cNvSpPr>
            <a:spLocks noGrp="1"/>
          </p:cNvSpPr>
          <p:nvPr>
            <p:ph type="title"/>
          </p:nvPr>
        </p:nvSpPr>
        <p:spPr>
          <a:xfrm>
            <a:off x="2177903" y="395215"/>
            <a:ext cx="6501810" cy="868251"/>
          </a:xfrm>
        </p:spPr>
        <p:txBody>
          <a:bodyPr>
            <a:normAutofit/>
          </a:bodyPr>
          <a:lstStyle/>
          <a:p>
            <a:pPr algn="ctr"/>
            <a:r>
              <a:rPr lang="en-US" sz="4000" b="1" dirty="0">
                <a:solidFill>
                  <a:schemeClr val="accent5">
                    <a:lumMod val="75000"/>
                  </a:schemeClr>
                </a:solidFill>
                <a:latin typeface="Calibri" panose="020F0502020204030204" pitchFamily="34" charset="0"/>
                <a:cs typeface="Calibri" panose="020F0502020204030204" pitchFamily="34" charset="0"/>
              </a:rPr>
              <a:t>General Guidelines</a:t>
            </a:r>
          </a:p>
        </p:txBody>
      </p:sp>
      <p:sp>
        <p:nvSpPr>
          <p:cNvPr id="3" name="Content Placeholder 2">
            <a:extLst>
              <a:ext uri="{FF2B5EF4-FFF2-40B4-BE49-F238E27FC236}">
                <a16:creationId xmlns:a16="http://schemas.microsoft.com/office/drawing/2014/main" id="{F01FF221-4C1A-4040-A743-AE9574DBBC59}"/>
              </a:ext>
            </a:extLst>
          </p:cNvPr>
          <p:cNvSpPr>
            <a:spLocks noGrp="1"/>
          </p:cNvSpPr>
          <p:nvPr>
            <p:ph idx="1"/>
          </p:nvPr>
        </p:nvSpPr>
        <p:spPr>
          <a:xfrm>
            <a:off x="735496" y="1786270"/>
            <a:ext cx="10674626" cy="2731301"/>
          </a:xfrm>
        </p:spPr>
        <p:txBody>
          <a:bodyPr>
            <a:normAutofit/>
          </a:bodyPr>
          <a:lstStyle/>
          <a:p>
            <a:r>
              <a:rPr lang="en-US" altLang="en-US" dirty="0">
                <a:latin typeface="Calibri" panose="020F0502020204030204" pitchFamily="34" charset="0"/>
                <a:cs typeface="Calibri" panose="020F0502020204030204" pitchFamily="34" charset="0"/>
              </a:rPr>
              <a:t>Budget is the agency’s plan for proposed grant-related expenditures. </a:t>
            </a:r>
          </a:p>
          <a:p>
            <a:r>
              <a:rPr lang="en-US" altLang="en-US" dirty="0">
                <a:latin typeface="Calibri" panose="020F0502020204030204" pitchFamily="34" charset="0"/>
                <a:cs typeface="Calibri" panose="020F0502020204030204" pitchFamily="34" charset="0"/>
              </a:rPr>
              <a:t>Be sure to use brief, but specific descriptions and a clear cost basis for every budget entry. </a:t>
            </a:r>
          </a:p>
          <a:p>
            <a:r>
              <a:rPr lang="en-US" altLang="en-US" dirty="0">
                <a:latin typeface="Calibri" panose="020F0502020204030204" pitchFamily="34" charset="0"/>
                <a:cs typeface="Calibri" panose="020F0502020204030204" pitchFamily="34" charset="0"/>
              </a:rPr>
              <a:t>The clearer the description of the cost and it’s grant-related purpose, the less likely it is the expenditure will be questioned during pre-award revisions (P.A.R.).</a:t>
            </a:r>
          </a:p>
        </p:txBody>
      </p:sp>
    </p:spTree>
    <p:extLst>
      <p:ext uri="{BB962C8B-B14F-4D97-AF65-F5344CB8AC3E}">
        <p14:creationId xmlns:p14="http://schemas.microsoft.com/office/powerpoint/2010/main" val="1656716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15B40-2B4C-4491-8DAC-A1E23F9660CF}"/>
              </a:ext>
            </a:extLst>
          </p:cNvPr>
          <p:cNvSpPr>
            <a:spLocks noGrp="1"/>
          </p:cNvSpPr>
          <p:nvPr>
            <p:ph type="title"/>
          </p:nvPr>
        </p:nvSpPr>
        <p:spPr>
          <a:xfrm>
            <a:off x="1741968" y="333229"/>
            <a:ext cx="7788349" cy="974577"/>
          </a:xfrm>
        </p:spPr>
        <p:txBody>
          <a:bodyPr>
            <a:normAutofit/>
          </a:bodyPr>
          <a:lstStyle/>
          <a:p>
            <a:pPr algn="ctr"/>
            <a:r>
              <a:rPr lang="en-US" sz="4000" b="1" dirty="0">
                <a:solidFill>
                  <a:schemeClr val="accent5">
                    <a:lumMod val="75000"/>
                  </a:schemeClr>
                </a:solidFill>
                <a:latin typeface="Calibri" panose="020F0502020204030204" pitchFamily="34" charset="0"/>
                <a:cs typeface="Calibri" panose="020F0502020204030204" pitchFamily="34" charset="0"/>
              </a:rPr>
              <a:t>Constructing the Budget, Continued</a:t>
            </a:r>
          </a:p>
        </p:txBody>
      </p:sp>
      <p:sp>
        <p:nvSpPr>
          <p:cNvPr id="3" name="Content Placeholder 2">
            <a:extLst>
              <a:ext uri="{FF2B5EF4-FFF2-40B4-BE49-F238E27FC236}">
                <a16:creationId xmlns:a16="http://schemas.microsoft.com/office/drawing/2014/main" id="{F01FF221-4C1A-4040-A743-AE9574DBBC59}"/>
              </a:ext>
            </a:extLst>
          </p:cNvPr>
          <p:cNvSpPr>
            <a:spLocks noGrp="1"/>
          </p:cNvSpPr>
          <p:nvPr>
            <p:ph idx="1"/>
          </p:nvPr>
        </p:nvSpPr>
        <p:spPr>
          <a:xfrm>
            <a:off x="636104" y="1594884"/>
            <a:ext cx="10992679" cy="4433776"/>
          </a:xfrm>
        </p:spPr>
        <p:txBody>
          <a:bodyPr>
            <a:normAutofit/>
          </a:bodyPr>
          <a:lstStyle/>
          <a:p>
            <a:pPr>
              <a:spcBef>
                <a:spcPct val="50000"/>
              </a:spcBef>
            </a:pPr>
            <a:r>
              <a:rPr lang="en-US" altLang="en-US" dirty="0">
                <a:latin typeface="Calibri" panose="020F0502020204030204" pitchFamily="34" charset="0"/>
                <a:cs typeface="Calibri" panose="020F0502020204030204" pitchFamily="34" charset="0"/>
              </a:rPr>
              <a:t>Some parameters used to review allowability of all grant-funded costs:  </a:t>
            </a:r>
          </a:p>
          <a:p>
            <a:pPr>
              <a:spcBef>
                <a:spcPct val="50000"/>
              </a:spcBef>
            </a:pPr>
            <a:r>
              <a:rPr lang="en-US" altLang="en-US" b="1" dirty="0">
                <a:latin typeface="Calibri" panose="020F0502020204030204" pitchFamily="34" charset="0"/>
                <a:cs typeface="Calibri" panose="020F0502020204030204" pitchFamily="34" charset="0"/>
              </a:rPr>
              <a:t>Be allocable (linked) </a:t>
            </a:r>
            <a:r>
              <a:rPr lang="en-US" altLang="en-US" dirty="0">
                <a:latin typeface="Calibri" panose="020F0502020204030204" pitchFamily="34" charset="0"/>
                <a:cs typeface="Calibri" panose="020F0502020204030204" pitchFamily="34" charset="0"/>
              </a:rPr>
              <a:t>to the project plan (goals, objectives, and activities).</a:t>
            </a:r>
          </a:p>
          <a:p>
            <a:pPr>
              <a:spcBef>
                <a:spcPct val="50000"/>
              </a:spcBef>
            </a:pPr>
            <a:r>
              <a:rPr lang="en-US" altLang="en-US" b="1" dirty="0">
                <a:latin typeface="Calibri" panose="020F0502020204030204" pitchFamily="34" charset="0"/>
                <a:cs typeface="Calibri" panose="020F0502020204030204" pitchFamily="34" charset="0"/>
              </a:rPr>
              <a:t>Have an appropriate cost basis </a:t>
            </a:r>
            <a:r>
              <a:rPr lang="en-US" altLang="en-US" dirty="0">
                <a:latin typeface="Calibri" panose="020F0502020204030204" pitchFamily="34" charset="0"/>
                <a:cs typeface="Calibri" panose="020F0502020204030204" pitchFamily="34" charset="0"/>
              </a:rPr>
              <a:t>to support the requested amount: quantity x unit cost = total request.</a:t>
            </a:r>
            <a:endParaRPr lang="en-US" altLang="en-US" b="1" dirty="0">
              <a:latin typeface="Calibri" panose="020F0502020204030204" pitchFamily="34" charset="0"/>
              <a:cs typeface="Calibri" panose="020F0502020204030204" pitchFamily="34" charset="0"/>
            </a:endParaRPr>
          </a:p>
          <a:p>
            <a:pPr>
              <a:spcBef>
                <a:spcPct val="50000"/>
              </a:spcBef>
            </a:pPr>
            <a:r>
              <a:rPr lang="en-US" altLang="en-US" b="1" dirty="0">
                <a:latin typeface="Calibri" panose="020F0502020204030204" pitchFamily="34" charset="0"/>
                <a:cs typeface="Calibri" panose="020F0502020204030204" pitchFamily="34" charset="0"/>
              </a:rPr>
              <a:t>Be necessary for the grant project.</a:t>
            </a:r>
            <a:endParaRPr lang="en-US" altLang="en-US" dirty="0">
              <a:latin typeface="Calibri" panose="020F0502020204030204" pitchFamily="34" charset="0"/>
              <a:cs typeface="Calibri" panose="020F0502020204030204" pitchFamily="34" charset="0"/>
            </a:endParaRPr>
          </a:p>
          <a:p>
            <a:pPr>
              <a:spcBef>
                <a:spcPct val="50000"/>
              </a:spcBef>
            </a:pPr>
            <a:r>
              <a:rPr lang="en-US" altLang="en-US" b="1" dirty="0">
                <a:latin typeface="Calibri" panose="020F0502020204030204" pitchFamily="34" charset="0"/>
                <a:cs typeface="Calibri" panose="020F0502020204030204" pitchFamily="34" charset="0"/>
              </a:rPr>
              <a:t>Be</a:t>
            </a:r>
            <a:r>
              <a:rPr lang="en-US" altLang="en-US" dirty="0">
                <a:latin typeface="Calibri" panose="020F0502020204030204" pitchFamily="34" charset="0"/>
                <a:cs typeface="Calibri" panose="020F0502020204030204" pitchFamily="34" charset="0"/>
              </a:rPr>
              <a:t> </a:t>
            </a:r>
            <a:r>
              <a:rPr lang="en-US" altLang="en-US" b="1" dirty="0">
                <a:latin typeface="Calibri" panose="020F0502020204030204" pitchFamily="34" charset="0"/>
                <a:cs typeface="Calibri" panose="020F0502020204030204" pitchFamily="34" charset="0"/>
              </a:rPr>
              <a:t>administratively</a:t>
            </a:r>
            <a:r>
              <a:rPr lang="en-US" altLang="en-US" dirty="0">
                <a:latin typeface="Calibri" panose="020F0502020204030204" pitchFamily="34" charset="0"/>
                <a:cs typeface="Calibri" panose="020F0502020204030204" pitchFamily="34" charset="0"/>
              </a:rPr>
              <a:t> </a:t>
            </a:r>
            <a:r>
              <a:rPr lang="en-US" altLang="en-US" b="1" dirty="0">
                <a:latin typeface="Calibri" panose="020F0502020204030204" pitchFamily="34" charset="0"/>
                <a:cs typeface="Calibri" panose="020F0502020204030204" pitchFamily="34" charset="0"/>
              </a:rPr>
              <a:t>efficient and reasonable</a:t>
            </a:r>
            <a:r>
              <a:rPr lang="en-US" altLang="en-US" dirty="0">
                <a:latin typeface="Calibri" panose="020F0502020204030204" pitchFamily="34" charset="0"/>
                <a:cs typeface="Calibri" panose="020F0502020204030204" pitchFamily="34" charset="0"/>
              </a:rPr>
              <a:t> for the performance of the project.</a:t>
            </a:r>
          </a:p>
        </p:txBody>
      </p:sp>
    </p:spTree>
    <p:extLst>
      <p:ext uri="{BB962C8B-B14F-4D97-AF65-F5344CB8AC3E}">
        <p14:creationId xmlns:p14="http://schemas.microsoft.com/office/powerpoint/2010/main" val="19532675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15B40-2B4C-4491-8DAC-A1E23F9660CF}"/>
              </a:ext>
            </a:extLst>
          </p:cNvPr>
          <p:cNvSpPr>
            <a:spLocks noGrp="1"/>
          </p:cNvSpPr>
          <p:nvPr>
            <p:ph type="title"/>
          </p:nvPr>
        </p:nvSpPr>
        <p:spPr>
          <a:xfrm>
            <a:off x="2273596" y="439555"/>
            <a:ext cx="6331689" cy="985209"/>
          </a:xfrm>
        </p:spPr>
        <p:txBody>
          <a:bodyPr>
            <a:normAutofit/>
          </a:bodyPr>
          <a:lstStyle/>
          <a:p>
            <a:pPr algn="ctr"/>
            <a:r>
              <a:rPr lang="en-US" sz="4000" b="1" dirty="0">
                <a:solidFill>
                  <a:schemeClr val="accent5">
                    <a:lumMod val="75000"/>
                  </a:schemeClr>
                </a:solidFill>
                <a:latin typeface="Calibri" panose="020F0502020204030204" pitchFamily="34" charset="0"/>
                <a:cs typeface="Calibri" panose="020F0502020204030204" pitchFamily="34" charset="0"/>
              </a:rPr>
              <a:t>Budget Requirements</a:t>
            </a:r>
          </a:p>
        </p:txBody>
      </p:sp>
      <p:sp>
        <p:nvSpPr>
          <p:cNvPr id="3" name="Content Placeholder 2">
            <a:extLst>
              <a:ext uri="{FF2B5EF4-FFF2-40B4-BE49-F238E27FC236}">
                <a16:creationId xmlns:a16="http://schemas.microsoft.com/office/drawing/2014/main" id="{F01FF221-4C1A-4040-A743-AE9574DBBC59}"/>
              </a:ext>
            </a:extLst>
          </p:cNvPr>
          <p:cNvSpPr>
            <a:spLocks noGrp="1"/>
          </p:cNvSpPr>
          <p:nvPr>
            <p:ph idx="1"/>
          </p:nvPr>
        </p:nvSpPr>
        <p:spPr>
          <a:xfrm>
            <a:off x="775252" y="1807536"/>
            <a:ext cx="10634870" cy="4029739"/>
          </a:xfrm>
        </p:spPr>
        <p:txBody>
          <a:bodyPr>
            <a:normAutofit/>
          </a:bodyPr>
          <a:lstStyle/>
          <a:p>
            <a:pPr marL="0" indent="0">
              <a:buNone/>
            </a:pPr>
            <a:r>
              <a:rPr lang="en-US" altLang="en-US" b="1" dirty="0">
                <a:latin typeface="Calibri" panose="020F0502020204030204" pitchFamily="34" charset="0"/>
                <a:cs typeface="Calibri" panose="020F0502020204030204" pitchFamily="34" charset="0"/>
              </a:rPr>
              <a:t>Eligible costs </a:t>
            </a:r>
            <a:r>
              <a:rPr lang="en-US" altLang="en-US" dirty="0">
                <a:latin typeface="Calibri" panose="020F0502020204030204" pitchFamily="34" charset="0"/>
                <a:cs typeface="Calibri" panose="020F0502020204030204" pitchFamily="34" charset="0"/>
              </a:rPr>
              <a:t>must be reasonable and necessary, and may include:</a:t>
            </a:r>
          </a:p>
          <a:p>
            <a:pPr lvl="1"/>
            <a:r>
              <a:rPr lang="en-US" altLang="en-US" sz="2800" dirty="0">
                <a:latin typeface="Calibri" panose="020F0502020204030204" pitchFamily="34" charset="0"/>
                <a:cs typeface="Calibri" panose="020F0502020204030204" pitchFamily="34" charset="0"/>
              </a:rPr>
              <a:t>Before, during, and/or after school programs.</a:t>
            </a:r>
          </a:p>
          <a:p>
            <a:pPr lvl="1"/>
            <a:r>
              <a:rPr lang="en-US" altLang="en-US" sz="2800" dirty="0">
                <a:latin typeface="Calibri" panose="020F0502020204030204" pitchFamily="34" charset="0"/>
                <a:cs typeface="Calibri" panose="020F0502020204030204" pitchFamily="34" charset="0"/>
              </a:rPr>
              <a:t>Development and support of E.L.A., mathematics, and/or social-emotional learning programs (in example, supplies, materials, equipment, licenses for online learning tools, educational software licenses, etc.).</a:t>
            </a:r>
          </a:p>
          <a:p>
            <a:pPr lvl="1"/>
            <a:r>
              <a:rPr lang="en-US" altLang="en-US" sz="2800" dirty="0">
                <a:latin typeface="Calibri" panose="020F0502020204030204" pitchFamily="34" charset="0"/>
                <a:cs typeface="Calibri" panose="020F0502020204030204" pitchFamily="34" charset="0"/>
              </a:rPr>
              <a:t>Staff salaries.</a:t>
            </a:r>
          </a:p>
          <a:p>
            <a:pPr lvl="1"/>
            <a:r>
              <a:rPr lang="en-US" altLang="en-US" sz="2800" dirty="0">
                <a:latin typeface="Calibri" panose="020F0502020204030204" pitchFamily="34" charset="0"/>
                <a:cs typeface="Calibri" panose="020F0502020204030204" pitchFamily="34" charset="0"/>
              </a:rPr>
              <a:t>Consultants to provide professional development.</a:t>
            </a:r>
          </a:p>
          <a:p>
            <a:pPr lvl="1"/>
            <a:r>
              <a:rPr lang="en-US" sz="2800" dirty="0">
                <a:latin typeface="Calibri" panose="020F0502020204030204" pitchFamily="34" charset="0"/>
                <a:cs typeface="Calibri" panose="020F0502020204030204" pitchFamily="34" charset="0"/>
              </a:rPr>
              <a:t>Administrative Costs.</a:t>
            </a:r>
          </a:p>
        </p:txBody>
      </p:sp>
    </p:spTree>
    <p:extLst>
      <p:ext uri="{BB962C8B-B14F-4D97-AF65-F5344CB8AC3E}">
        <p14:creationId xmlns:p14="http://schemas.microsoft.com/office/powerpoint/2010/main" val="8831939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15B40-2B4C-4491-8DAC-A1E23F9660CF}"/>
              </a:ext>
            </a:extLst>
          </p:cNvPr>
          <p:cNvSpPr>
            <a:spLocks noGrp="1"/>
          </p:cNvSpPr>
          <p:nvPr>
            <p:ph type="title"/>
          </p:nvPr>
        </p:nvSpPr>
        <p:spPr>
          <a:xfrm>
            <a:off x="2007782" y="482085"/>
            <a:ext cx="7203559" cy="634334"/>
          </a:xfrm>
        </p:spPr>
        <p:txBody>
          <a:bodyPr>
            <a:noAutofit/>
          </a:bodyPr>
          <a:lstStyle/>
          <a:p>
            <a:pPr algn="ctr"/>
            <a:r>
              <a:rPr lang="en-US" sz="4000" b="1" dirty="0">
                <a:solidFill>
                  <a:schemeClr val="accent5">
                    <a:lumMod val="75000"/>
                  </a:schemeClr>
                </a:solidFill>
                <a:latin typeface="Calibri" panose="020F0502020204030204" pitchFamily="34" charset="0"/>
                <a:cs typeface="Calibri" panose="020F0502020204030204" pitchFamily="34" charset="0"/>
              </a:rPr>
              <a:t>Budget Requirements, Continued </a:t>
            </a:r>
          </a:p>
        </p:txBody>
      </p:sp>
      <p:sp>
        <p:nvSpPr>
          <p:cNvPr id="3" name="Content Placeholder 2">
            <a:extLst>
              <a:ext uri="{FF2B5EF4-FFF2-40B4-BE49-F238E27FC236}">
                <a16:creationId xmlns:a16="http://schemas.microsoft.com/office/drawing/2014/main" id="{F01FF221-4C1A-4040-A743-AE9574DBBC59}"/>
              </a:ext>
            </a:extLst>
          </p:cNvPr>
          <p:cNvSpPr>
            <a:spLocks noGrp="1"/>
          </p:cNvSpPr>
          <p:nvPr>
            <p:ph idx="1"/>
          </p:nvPr>
        </p:nvSpPr>
        <p:spPr>
          <a:xfrm>
            <a:off x="616226" y="1456660"/>
            <a:ext cx="10992678" cy="4784653"/>
          </a:xfrm>
        </p:spPr>
        <p:txBody>
          <a:bodyPr>
            <a:normAutofit fontScale="92500" lnSpcReduction="20000"/>
          </a:bodyPr>
          <a:lstStyle/>
          <a:p>
            <a:pPr marL="0" indent="0">
              <a:spcAft>
                <a:spcPts val="1200"/>
              </a:spcAft>
              <a:buNone/>
            </a:pPr>
            <a:r>
              <a:rPr lang="en-US" altLang="en-US" b="1" dirty="0">
                <a:latin typeface="Calibri" panose="020F0502020204030204" pitchFamily="34" charset="0"/>
                <a:cs typeface="Calibri" panose="020F0502020204030204" pitchFamily="34" charset="0"/>
              </a:rPr>
              <a:t>Ineligible costs </a:t>
            </a:r>
            <a:r>
              <a:rPr lang="en-US" altLang="en-US" dirty="0">
                <a:latin typeface="Calibri" panose="020F0502020204030204" pitchFamily="34" charset="0"/>
                <a:cs typeface="Calibri" panose="020F0502020204030204" pitchFamily="34" charset="0"/>
              </a:rPr>
              <a:t>include:</a:t>
            </a:r>
          </a:p>
          <a:p>
            <a:pPr lvl="1">
              <a:spcAft>
                <a:spcPts val="1200"/>
              </a:spcAft>
            </a:pPr>
            <a:r>
              <a:rPr lang="en-US" altLang="en-US" sz="2600" dirty="0">
                <a:latin typeface="Calibri" panose="020F0502020204030204" pitchFamily="34" charset="0"/>
                <a:cs typeface="Calibri" panose="020F0502020204030204" pitchFamily="34" charset="0"/>
              </a:rPr>
              <a:t>Entertainment costs, including “amusement, diversion, &amp; social activities, as well as any cost associated with such items (for example, tickets to shows or sports events, meals, lodging, rentals, transportation, and gratuities)”.</a:t>
            </a:r>
          </a:p>
          <a:p>
            <a:pPr lvl="1">
              <a:spcAft>
                <a:spcPts val="1200"/>
              </a:spcAft>
            </a:pPr>
            <a:r>
              <a:rPr lang="en-US" altLang="en-US" sz="2600" dirty="0">
                <a:latin typeface="Calibri" panose="020F0502020204030204" pitchFamily="34" charset="0"/>
                <a:cs typeface="Calibri" panose="020F0502020204030204" pitchFamily="34" charset="0"/>
              </a:rPr>
              <a:t>Cash incentives for participation in programs/services.</a:t>
            </a:r>
          </a:p>
          <a:p>
            <a:pPr lvl="1">
              <a:spcAft>
                <a:spcPts val="1200"/>
              </a:spcAft>
            </a:pPr>
            <a:r>
              <a:rPr lang="en-US" altLang="en-US" sz="2600" dirty="0">
                <a:latin typeface="Calibri" panose="020F0502020204030204" pitchFamily="34" charset="0"/>
                <a:cs typeface="Calibri" panose="020F0502020204030204" pitchFamily="34" charset="0"/>
              </a:rPr>
              <a:t>Construction costs (including renovations to existing spaces).</a:t>
            </a:r>
          </a:p>
          <a:p>
            <a:pPr lvl="1">
              <a:spcAft>
                <a:spcPts val="1200"/>
              </a:spcAft>
            </a:pPr>
            <a:r>
              <a:rPr lang="en-US" altLang="en-US" sz="2600" dirty="0">
                <a:latin typeface="Calibri" panose="020F0502020204030204" pitchFamily="34" charset="0"/>
                <a:cs typeface="Calibri" panose="020F0502020204030204" pitchFamily="34" charset="0"/>
              </a:rPr>
              <a:t>Vehicles</a:t>
            </a:r>
          </a:p>
          <a:p>
            <a:pPr lvl="1">
              <a:spcAft>
                <a:spcPts val="1200"/>
              </a:spcAft>
            </a:pPr>
            <a:r>
              <a:rPr lang="en-US" altLang="en-US" sz="2600" dirty="0">
                <a:latin typeface="Calibri" panose="020F0502020204030204" pitchFamily="34" charset="0"/>
                <a:cs typeface="Calibri" panose="020F0502020204030204" pitchFamily="34" charset="0"/>
              </a:rPr>
              <a:t>Salary of nonpublic employees</a:t>
            </a:r>
          </a:p>
          <a:p>
            <a:pPr lvl="1">
              <a:spcAft>
                <a:spcPts val="1200"/>
              </a:spcAft>
            </a:pPr>
            <a:r>
              <a:rPr lang="en-US" altLang="en-US" sz="2600" dirty="0">
                <a:latin typeface="Calibri" panose="020F0502020204030204" pitchFamily="34" charset="0"/>
                <a:cs typeface="Calibri" panose="020F0502020204030204" pitchFamily="34" charset="0"/>
              </a:rPr>
              <a:t>Subgrants</a:t>
            </a:r>
          </a:p>
          <a:p>
            <a:pPr lvl="1">
              <a:spcAft>
                <a:spcPts val="1200"/>
              </a:spcAft>
            </a:pPr>
            <a:r>
              <a:rPr lang="en-US" altLang="en-US" sz="2600" dirty="0">
                <a:latin typeface="Calibri" panose="020F0502020204030204" pitchFamily="34" charset="0"/>
                <a:cs typeface="Calibri" panose="020F0502020204030204" pitchFamily="34" charset="0"/>
              </a:rPr>
              <a:t>Indirect costs</a:t>
            </a:r>
          </a:p>
          <a:p>
            <a:pPr lvl="1"/>
            <a:r>
              <a:rPr lang="en-US" altLang="en-US" sz="2600" dirty="0">
                <a:latin typeface="Calibri" panose="020F0502020204030204" pitchFamily="34" charset="0"/>
                <a:cs typeface="Calibri" panose="020F0502020204030204" pitchFamily="34" charset="0"/>
              </a:rPr>
              <a:t>Furniture</a:t>
            </a:r>
          </a:p>
        </p:txBody>
      </p:sp>
    </p:spTree>
    <p:extLst>
      <p:ext uri="{BB962C8B-B14F-4D97-AF65-F5344CB8AC3E}">
        <p14:creationId xmlns:p14="http://schemas.microsoft.com/office/powerpoint/2010/main" val="1681104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AA337-46DD-4E1E-A3DE-3B7F695861F4}"/>
              </a:ext>
            </a:extLst>
          </p:cNvPr>
          <p:cNvSpPr>
            <a:spLocks noGrp="1"/>
          </p:cNvSpPr>
          <p:nvPr>
            <p:ph type="title" idx="4294967295"/>
          </p:nvPr>
        </p:nvSpPr>
        <p:spPr>
          <a:xfrm>
            <a:off x="1617180" y="2848803"/>
            <a:ext cx="9143586" cy="914814"/>
          </a:xfrm>
          <a:noFill/>
        </p:spPr>
        <p:txBody>
          <a:bodyPr vert="horz" wrap="square" lIns="91440" tIns="0" rIns="91440" bIns="0" rtlCol="0" anchor="t">
            <a:normAutofit/>
          </a:bodyPr>
          <a:lstStyle/>
          <a:p>
            <a:pPr algn="ctr">
              <a:lnSpc>
                <a:spcPct val="100000"/>
              </a:lnSpc>
            </a:pPr>
            <a:r>
              <a:rPr lang="en-US" sz="4000" b="1" dirty="0">
                <a:latin typeface="Calibri" panose="020F0502020204030204" pitchFamily="34" charset="0"/>
                <a:cs typeface="Calibri" panose="020F0502020204030204" pitchFamily="34" charset="0"/>
              </a:rPr>
              <a:t>Section 1: Grant Program Information</a:t>
            </a:r>
          </a:p>
        </p:txBody>
      </p:sp>
    </p:spTree>
    <p:extLst>
      <p:ext uri="{BB962C8B-B14F-4D97-AF65-F5344CB8AC3E}">
        <p14:creationId xmlns:p14="http://schemas.microsoft.com/office/powerpoint/2010/main" val="29525181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AA337-46DD-4E1E-A3DE-3B7F695861F4}"/>
              </a:ext>
            </a:extLst>
          </p:cNvPr>
          <p:cNvSpPr>
            <a:spLocks noGrp="1"/>
          </p:cNvSpPr>
          <p:nvPr>
            <p:ph type="title" idx="4294967295"/>
          </p:nvPr>
        </p:nvSpPr>
        <p:spPr>
          <a:xfrm>
            <a:off x="1970568" y="2693536"/>
            <a:ext cx="8357191" cy="1107996"/>
          </a:xfrm>
          <a:noFill/>
        </p:spPr>
        <p:txBody>
          <a:bodyPr vert="horz" wrap="square" lIns="91440" tIns="365760" rIns="91440" bIns="45720" rtlCol="0" anchor="ctr">
            <a:normAutofit fontScale="90000"/>
          </a:bodyPr>
          <a:lstStyle/>
          <a:p>
            <a:pPr algn="ctr">
              <a:spcBef>
                <a:spcPts val="0"/>
              </a:spcBef>
              <a:tabLst>
                <a:tab pos="-457200" algn="l"/>
                <a:tab pos="0" algn="l"/>
                <a:tab pos="457200" algn="l"/>
                <a:tab pos="914400" algn="l"/>
                <a:tab pos="1143000" algn="l"/>
                <a:tab pos="1485900" algn="l"/>
                <a:tab pos="1828800" algn="l"/>
                <a:tab pos="2286000" algn="l"/>
                <a:tab pos="2743200" algn="l"/>
                <a:tab pos="2971800" algn="l"/>
                <a:tab pos="4114800" algn="l"/>
                <a:tab pos="4572000" algn="l"/>
                <a:tab pos="5029200" algn="l"/>
                <a:tab pos="5715000" algn="l"/>
              </a:tabLst>
            </a:pPr>
            <a:br>
              <a:rPr lang="en-US" sz="3600" b="1"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br>
            <a:r>
              <a:rPr lang="en-US" b="1" dirty="0">
                <a:latin typeface="Calibri" panose="020F0502020204030204" pitchFamily="34" charset="0"/>
                <a:ea typeface="Times New Roman" panose="02020603050405020304" pitchFamily="18" charset="0"/>
                <a:cs typeface="Calibri" panose="020F0502020204030204" pitchFamily="34" charset="0"/>
              </a:rPr>
              <a:t>Section 3: Completing the Application</a:t>
            </a:r>
            <a:br>
              <a:rPr lang="en-US" sz="3600" b="1" dirty="0">
                <a:solidFill>
                  <a:schemeClr val="bg1"/>
                </a:solidFill>
                <a:latin typeface="Times New Roman" panose="02020603050405020304" pitchFamily="18" charset="0"/>
                <a:ea typeface="Times New Roman" panose="02020603050405020304" pitchFamily="18" charset="0"/>
              </a:rPr>
            </a:br>
            <a:br>
              <a:rPr lang="en-US" b="1" dirty="0">
                <a:latin typeface="+mj-lt"/>
              </a:rPr>
            </a:br>
            <a:endParaRPr lang="en-US" sz="2200" b="1" i="1" dirty="0">
              <a:latin typeface="+mj-lt"/>
            </a:endParaRPr>
          </a:p>
        </p:txBody>
      </p:sp>
    </p:spTree>
    <p:extLst>
      <p:ext uri="{BB962C8B-B14F-4D97-AF65-F5344CB8AC3E}">
        <p14:creationId xmlns:p14="http://schemas.microsoft.com/office/powerpoint/2010/main" val="36752456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1367" y="421267"/>
            <a:ext cx="7059341" cy="865274"/>
          </a:xfrm>
        </p:spPr>
        <p:txBody>
          <a:bodyPr>
            <a:normAutofit/>
          </a:bodyPr>
          <a:lstStyle/>
          <a:p>
            <a:pPr algn="ctr"/>
            <a:r>
              <a:rPr lang="en-US" sz="4000" b="1" dirty="0">
                <a:solidFill>
                  <a:schemeClr val="accent5">
                    <a:lumMod val="75000"/>
                  </a:schemeClr>
                </a:solidFill>
                <a:latin typeface="Calibri" panose="020F0502020204030204" pitchFamily="34" charset="0"/>
                <a:cs typeface="Calibri" panose="020F0502020204030204" pitchFamily="34" charset="0"/>
              </a:rPr>
              <a:t>Application Submission</a:t>
            </a:r>
          </a:p>
        </p:txBody>
      </p:sp>
      <p:sp>
        <p:nvSpPr>
          <p:cNvPr id="5" name="Content Placeholder 4">
            <a:extLst>
              <a:ext uri="{FF2B5EF4-FFF2-40B4-BE49-F238E27FC236}">
                <a16:creationId xmlns:a16="http://schemas.microsoft.com/office/drawing/2014/main" id="{6B6B233F-6665-4F93-B5B4-E447DF1C74C2}"/>
              </a:ext>
            </a:extLst>
          </p:cNvPr>
          <p:cNvSpPr>
            <a:spLocks noGrp="1"/>
          </p:cNvSpPr>
          <p:nvPr>
            <p:ph idx="1"/>
          </p:nvPr>
        </p:nvSpPr>
        <p:spPr>
          <a:xfrm>
            <a:off x="516835" y="1514540"/>
            <a:ext cx="10972800" cy="4735431"/>
          </a:xfrm>
        </p:spPr>
        <p:txBody>
          <a:bodyPr>
            <a:noAutofit/>
          </a:bodyPr>
          <a:lstStyle/>
          <a:p>
            <a:pPr>
              <a:spcAft>
                <a:spcPts val="2400"/>
              </a:spcAft>
            </a:pPr>
            <a:r>
              <a:rPr lang="en-US" dirty="0">
                <a:latin typeface="Calibri" panose="020F0502020204030204" pitchFamily="34" charset="0"/>
                <a:cs typeface="Calibri" panose="020F0502020204030204" pitchFamily="34" charset="0"/>
              </a:rPr>
              <a:t>Submit application and ALL required documentation via the EWEG system by </a:t>
            </a:r>
            <a:r>
              <a:rPr lang="en-US" b="1" dirty="0">
                <a:latin typeface="Calibri" panose="020F0502020204030204" pitchFamily="34" charset="0"/>
                <a:cs typeface="Calibri" panose="020F0502020204030204" pitchFamily="34" charset="0"/>
              </a:rPr>
              <a:t>January 21, 2021, 4:00 p.m., no exceptions.</a:t>
            </a:r>
            <a:endParaRPr lang="en-US" dirty="0">
              <a:latin typeface="Calibri" panose="020F0502020204030204" pitchFamily="34" charset="0"/>
              <a:cs typeface="Calibri" panose="020F0502020204030204" pitchFamily="34" charset="0"/>
            </a:endParaRPr>
          </a:p>
          <a:p>
            <a:pPr>
              <a:spcAft>
                <a:spcPts val="2400"/>
              </a:spcAft>
            </a:pPr>
            <a:r>
              <a:rPr lang="en-US" dirty="0">
                <a:latin typeface="Calibri" panose="020F0502020204030204" pitchFamily="34" charset="0"/>
                <a:cs typeface="Calibri" panose="020F0502020204030204" pitchFamily="34" charset="0"/>
              </a:rPr>
              <a:t>EWEG system is available through the </a:t>
            </a:r>
            <a:r>
              <a:rPr lang="en-US" dirty="0">
                <a:latin typeface="Calibri" panose="020F0502020204030204" pitchFamily="34" charset="0"/>
                <a:cs typeface="Calibri" panose="020F0502020204030204" pitchFamily="34" charset="0"/>
                <a:hlinkClick r:id="rId3"/>
              </a:rPr>
              <a:t>NJDOE Homeroom webpage</a:t>
            </a:r>
            <a:r>
              <a:rPr lang="en-US" dirty="0">
                <a:latin typeface="Calibri" panose="020F0502020204030204" pitchFamily="34" charset="0"/>
                <a:cs typeface="Calibri" panose="020F0502020204030204" pitchFamily="34" charset="0"/>
              </a:rPr>
              <a:t>.</a:t>
            </a:r>
          </a:p>
          <a:p>
            <a:pPr>
              <a:spcAft>
                <a:spcPts val="2400"/>
              </a:spcAft>
            </a:pPr>
            <a:r>
              <a:rPr lang="en-US" dirty="0">
                <a:latin typeface="Calibri" panose="020F0502020204030204" pitchFamily="34" charset="0"/>
                <a:cs typeface="Calibri" panose="020F0502020204030204" pitchFamily="34" charset="0"/>
              </a:rPr>
              <a:t>Potential applicants that do not have access already to the EWEG system should e-mail the EWEG Help Desk at </a:t>
            </a:r>
            <a:r>
              <a:rPr lang="en-US" dirty="0">
                <a:latin typeface="Calibri" panose="020F0502020204030204" pitchFamily="34" charset="0"/>
                <a:cs typeface="Calibri" panose="020F0502020204030204" pitchFamily="34" charset="0"/>
                <a:hlinkClick r:id="rId4"/>
              </a:rPr>
              <a:t>eweghelp@doe.nj.gov</a:t>
            </a:r>
            <a:r>
              <a:rPr lang="en-US" dirty="0">
                <a:latin typeface="Calibri" panose="020F0502020204030204" pitchFamily="34" charset="0"/>
                <a:cs typeface="Calibri" panose="020F0502020204030204" pitchFamily="34" charset="0"/>
              </a:rPr>
              <a:t>.</a:t>
            </a:r>
            <a:endParaRPr lang="en-US" sz="1200" dirty="0">
              <a:latin typeface="Calibri" panose="020F0502020204030204" pitchFamily="34" charset="0"/>
              <a:cs typeface="Calibri" panose="020F0502020204030204" pitchFamily="34" charset="0"/>
            </a:endParaRPr>
          </a:p>
          <a:p>
            <a:pPr lvl="1"/>
            <a:r>
              <a:rPr lang="en-US" sz="2200" b="1" dirty="0">
                <a:latin typeface="Calibri" panose="020F0502020204030204" pitchFamily="34" charset="0"/>
                <a:cs typeface="Calibri" panose="020F0502020204030204" pitchFamily="34" charset="0"/>
              </a:rPr>
              <a:t>Please note that this process could take up to 3 weeks.</a:t>
            </a:r>
          </a:p>
        </p:txBody>
      </p:sp>
    </p:spTree>
    <p:extLst>
      <p:ext uri="{BB962C8B-B14F-4D97-AF65-F5344CB8AC3E}">
        <p14:creationId xmlns:p14="http://schemas.microsoft.com/office/powerpoint/2010/main" val="9919843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34BE1-AE06-4F67-B7B9-64B4E6C8F773}"/>
              </a:ext>
            </a:extLst>
          </p:cNvPr>
          <p:cNvSpPr>
            <a:spLocks noGrp="1"/>
          </p:cNvSpPr>
          <p:nvPr>
            <p:ph type="title"/>
          </p:nvPr>
        </p:nvSpPr>
        <p:spPr>
          <a:xfrm>
            <a:off x="1570383" y="468247"/>
            <a:ext cx="8532262" cy="727847"/>
          </a:xfrm>
        </p:spPr>
        <p:txBody>
          <a:bodyPr>
            <a:normAutofit/>
          </a:bodyPr>
          <a:lstStyle/>
          <a:p>
            <a:pPr algn="ctr"/>
            <a:r>
              <a:rPr lang="en-US" sz="4000" b="1" dirty="0">
                <a:solidFill>
                  <a:schemeClr val="accent5">
                    <a:lumMod val="75000"/>
                  </a:schemeClr>
                </a:solidFill>
                <a:latin typeface="Calibri" panose="020F0502020204030204" pitchFamily="34" charset="0"/>
                <a:cs typeface="Calibri" panose="020F0502020204030204" pitchFamily="34" charset="0"/>
              </a:rPr>
              <a:t>Application Submission, Continued</a:t>
            </a:r>
          </a:p>
        </p:txBody>
      </p:sp>
      <p:sp>
        <p:nvSpPr>
          <p:cNvPr id="3" name="Content Placeholder 2">
            <a:extLst>
              <a:ext uri="{FF2B5EF4-FFF2-40B4-BE49-F238E27FC236}">
                <a16:creationId xmlns:a16="http://schemas.microsoft.com/office/drawing/2014/main" id="{5F40BB11-59CC-42B8-829C-DA4B1CE19C29}"/>
              </a:ext>
            </a:extLst>
          </p:cNvPr>
          <p:cNvSpPr>
            <a:spLocks noGrp="1"/>
          </p:cNvSpPr>
          <p:nvPr>
            <p:ph idx="1"/>
          </p:nvPr>
        </p:nvSpPr>
        <p:spPr>
          <a:xfrm>
            <a:off x="834886" y="1502228"/>
            <a:ext cx="10518913" cy="4519749"/>
          </a:xfrm>
        </p:spPr>
        <p:txBody>
          <a:bodyPr>
            <a:noAutofit/>
          </a:bodyPr>
          <a:lstStyle/>
          <a:p>
            <a:r>
              <a:rPr lang="en-US" b="1" dirty="0">
                <a:latin typeface="Calibri" panose="020F0502020204030204" pitchFamily="34" charset="0"/>
                <a:cs typeface="Calibri" panose="020F0502020204030204" pitchFamily="34" charset="0"/>
              </a:rPr>
              <a:t>Plan appropriately</a:t>
            </a:r>
            <a:r>
              <a:rPr lang="en-US" dirty="0">
                <a:latin typeface="Calibri" panose="020F0502020204030204" pitchFamily="34" charset="0"/>
                <a:cs typeface="Calibri" panose="020F0502020204030204" pitchFamily="34" charset="0"/>
              </a:rPr>
              <a:t> to allow time to address any technical challenges that may occur.</a:t>
            </a:r>
          </a:p>
          <a:p>
            <a:r>
              <a:rPr lang="en-US" dirty="0">
                <a:latin typeface="Calibri" panose="020F0502020204030204" pitchFamily="34" charset="0"/>
                <a:cs typeface="Calibri" panose="020F0502020204030204" pitchFamily="34" charset="0"/>
              </a:rPr>
              <a:t>Run a consistency check at least 24 hours before the due date to determine any errors that might prevent submission of the application. Note: Running the consistency check does not submit the application. When the consistency check runs successfully, a submit button will appear. </a:t>
            </a:r>
          </a:p>
          <a:p>
            <a:r>
              <a:rPr lang="en-US" dirty="0">
                <a:latin typeface="Calibri" panose="020F0502020204030204" pitchFamily="34" charset="0"/>
                <a:cs typeface="Calibri" panose="020F0502020204030204" pitchFamily="34" charset="0"/>
              </a:rPr>
              <a:t>Clicking the submit button, submits the application; thereafter, the application may not be edited, additional information may not be submitted, and the application can no longer be accessed or returned</a:t>
            </a:r>
            <a:r>
              <a:rPr lang="en-US" b="1" dirty="0">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143611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117AD-4178-424B-8C4B-86169387CAEB}"/>
              </a:ext>
            </a:extLst>
          </p:cNvPr>
          <p:cNvSpPr>
            <a:spLocks noGrp="1"/>
          </p:cNvSpPr>
          <p:nvPr>
            <p:ph type="title"/>
          </p:nvPr>
        </p:nvSpPr>
        <p:spPr>
          <a:xfrm>
            <a:off x="1638145" y="560242"/>
            <a:ext cx="7886700" cy="885788"/>
          </a:xfrm>
        </p:spPr>
        <p:txBody>
          <a:bodyPr>
            <a:normAutofit/>
          </a:bodyPr>
          <a:lstStyle/>
          <a:p>
            <a:pPr algn="ctr"/>
            <a:r>
              <a:rPr lang="en-US" sz="4000" b="1" dirty="0">
                <a:solidFill>
                  <a:schemeClr val="accent5">
                    <a:lumMod val="75000"/>
                  </a:schemeClr>
                </a:solidFill>
                <a:latin typeface="Calibri" panose="020F0502020204030204" pitchFamily="34" charset="0"/>
                <a:cs typeface="Calibri" panose="020F0502020204030204" pitchFamily="34" charset="0"/>
              </a:rPr>
              <a:t>EWEG – Application Requirements</a:t>
            </a:r>
          </a:p>
        </p:txBody>
      </p:sp>
      <p:sp>
        <p:nvSpPr>
          <p:cNvPr id="3" name="Content Placeholder 2">
            <a:extLst>
              <a:ext uri="{FF2B5EF4-FFF2-40B4-BE49-F238E27FC236}">
                <a16:creationId xmlns:a16="http://schemas.microsoft.com/office/drawing/2014/main" id="{D04E7B95-0052-4568-94D1-05A807A94B3D}"/>
              </a:ext>
            </a:extLst>
          </p:cNvPr>
          <p:cNvSpPr>
            <a:spLocks noGrp="1"/>
          </p:cNvSpPr>
          <p:nvPr>
            <p:ph idx="1"/>
          </p:nvPr>
        </p:nvSpPr>
        <p:spPr/>
        <p:txBody>
          <a:bodyPr>
            <a:normAutofit/>
          </a:bodyPr>
          <a:lstStyle/>
          <a:p>
            <a:pPr>
              <a:lnSpc>
                <a:spcPct val="100000"/>
              </a:lnSpc>
            </a:pPr>
            <a:r>
              <a:rPr lang="en-US" b="1" dirty="0">
                <a:latin typeface="Calibri" panose="020F0502020204030204" pitchFamily="34" charset="0"/>
                <a:cs typeface="Calibri" panose="020F0502020204030204" pitchFamily="34" charset="0"/>
              </a:rPr>
              <a:t>Federal Compliance Requirements</a:t>
            </a:r>
          </a:p>
          <a:p>
            <a:pPr lvl="1">
              <a:lnSpc>
                <a:spcPct val="100000"/>
              </a:lnSpc>
              <a:spcAft>
                <a:spcPts val="2400"/>
              </a:spcAft>
              <a:buFont typeface="Wingdings" panose="05000000000000000000" pitchFamily="2" charset="2"/>
              <a:buChar char="§"/>
            </a:pPr>
            <a:r>
              <a:rPr lang="en-US" sz="2800" dirty="0">
                <a:latin typeface="Calibri" panose="020F0502020204030204" pitchFamily="34" charset="0"/>
                <a:cs typeface="Calibri" panose="020F0502020204030204" pitchFamily="34" charset="0"/>
              </a:rPr>
              <a:t>Applicants are required to submit to the EWEG system their D.U.N.S. number and expiration date of their S.A.M. registration.</a:t>
            </a:r>
          </a:p>
          <a:p>
            <a:pPr lvl="1">
              <a:lnSpc>
                <a:spcPct val="100000"/>
              </a:lnSpc>
              <a:spcAft>
                <a:spcPts val="2400"/>
              </a:spcAft>
              <a:buFont typeface="Wingdings" panose="05000000000000000000" pitchFamily="2" charset="2"/>
              <a:buChar char="§"/>
            </a:pPr>
            <a:r>
              <a:rPr lang="en-US" sz="2800" dirty="0">
                <a:latin typeface="Calibri" panose="020F0502020204030204" pitchFamily="34" charset="0"/>
                <a:cs typeface="Calibri" panose="020F0502020204030204" pitchFamily="34" charset="0"/>
              </a:rPr>
              <a:t>Applicants must certify that their registration will remain active for the entire grant period.</a:t>
            </a:r>
          </a:p>
          <a:p>
            <a:pPr lvl="1">
              <a:lnSpc>
                <a:spcPct val="100000"/>
              </a:lnSpc>
              <a:buFont typeface="Wingdings" panose="05000000000000000000" pitchFamily="2" charset="2"/>
              <a:buChar char="§"/>
            </a:pPr>
            <a:r>
              <a:rPr lang="en-US" sz="2800" dirty="0">
                <a:latin typeface="Calibri" panose="020F0502020204030204" pitchFamily="34" charset="0"/>
                <a:cs typeface="Calibri" panose="020F0502020204030204" pitchFamily="34" charset="0"/>
              </a:rPr>
              <a:t>F.F.A.T.A. Executive compensation disclosure criteria.</a:t>
            </a:r>
          </a:p>
        </p:txBody>
      </p:sp>
    </p:spTree>
    <p:extLst>
      <p:ext uri="{BB962C8B-B14F-4D97-AF65-F5344CB8AC3E}">
        <p14:creationId xmlns:p14="http://schemas.microsoft.com/office/powerpoint/2010/main" val="35191470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8038" y="489430"/>
            <a:ext cx="5795349" cy="786478"/>
          </a:xfrm>
        </p:spPr>
        <p:txBody>
          <a:bodyPr>
            <a:normAutofit/>
          </a:bodyPr>
          <a:lstStyle/>
          <a:p>
            <a:pPr algn="ctr"/>
            <a:r>
              <a:rPr lang="en-US" sz="4000" b="1" dirty="0">
                <a:solidFill>
                  <a:schemeClr val="accent5">
                    <a:lumMod val="75000"/>
                  </a:schemeClr>
                </a:solidFill>
                <a:latin typeface="Calibri" panose="020F0502020204030204" pitchFamily="34" charset="0"/>
                <a:cs typeface="Calibri" panose="020F0502020204030204" pitchFamily="34" charset="0"/>
              </a:rPr>
              <a:t>EWEG – Tips </a:t>
            </a:r>
          </a:p>
        </p:txBody>
      </p:sp>
      <p:sp>
        <p:nvSpPr>
          <p:cNvPr id="6" name="Content Placeholder 5">
            <a:extLst>
              <a:ext uri="{FF2B5EF4-FFF2-40B4-BE49-F238E27FC236}">
                <a16:creationId xmlns:a16="http://schemas.microsoft.com/office/drawing/2014/main" id="{CC8722A0-40E8-4608-ADC0-6891305E92CC}"/>
              </a:ext>
            </a:extLst>
          </p:cNvPr>
          <p:cNvSpPr>
            <a:spLocks noGrp="1"/>
          </p:cNvSpPr>
          <p:nvPr>
            <p:ph idx="1"/>
          </p:nvPr>
        </p:nvSpPr>
        <p:spPr>
          <a:xfrm>
            <a:off x="854766" y="1510749"/>
            <a:ext cx="10455964" cy="4857822"/>
          </a:xfrm>
        </p:spPr>
        <p:txBody>
          <a:bodyPr>
            <a:normAutofit fontScale="92500" lnSpcReduction="10000"/>
          </a:bodyPr>
          <a:lstStyle/>
          <a:p>
            <a:pPr>
              <a:lnSpc>
                <a:spcPct val="100000"/>
              </a:lnSpc>
            </a:pPr>
            <a:r>
              <a:rPr lang="en-US" sz="3000" dirty="0">
                <a:latin typeface="Calibri" panose="020F0502020204030204" pitchFamily="34" charset="0"/>
                <a:cs typeface="Calibri" panose="020F0502020204030204" pitchFamily="34" charset="0"/>
              </a:rPr>
              <a:t>Do not use the “Back” button; this will cause a “system error”.</a:t>
            </a:r>
          </a:p>
          <a:p>
            <a:pPr>
              <a:lnSpc>
                <a:spcPct val="100000"/>
              </a:lnSpc>
            </a:pPr>
            <a:r>
              <a:rPr lang="en-US" sz="3000" dirty="0">
                <a:latin typeface="Calibri" panose="020F0502020204030204" pitchFamily="34" charset="0"/>
                <a:cs typeface="Calibri" panose="020F0502020204030204" pitchFamily="34" charset="0"/>
              </a:rPr>
              <a:t>It is always recommended that long narrative sections be typed in either Microsoft Word or Note Pad, copied, then pasted into EWEG.</a:t>
            </a:r>
          </a:p>
          <a:p>
            <a:pPr>
              <a:lnSpc>
                <a:spcPct val="100000"/>
              </a:lnSpc>
            </a:pPr>
            <a:r>
              <a:rPr lang="en-US" sz="3000" dirty="0">
                <a:latin typeface="Calibri" panose="020F0502020204030204" pitchFamily="34" charset="0"/>
                <a:cs typeface="Calibri" panose="020F0502020204030204" pitchFamily="34" charset="0"/>
              </a:rPr>
              <a:t>In addition, do not use bullets in the text pasted into EWEG.</a:t>
            </a:r>
          </a:p>
          <a:p>
            <a:pPr>
              <a:lnSpc>
                <a:spcPct val="100000"/>
              </a:lnSpc>
            </a:pPr>
            <a:r>
              <a:rPr lang="en-US" sz="3000" dirty="0">
                <a:latin typeface="Calibri" panose="020F0502020204030204" pitchFamily="34" charset="0"/>
                <a:cs typeface="Calibri" panose="020F0502020204030204" pitchFamily="34" charset="0"/>
              </a:rPr>
              <a:t>When copying and pasting from Word or Note Pad, be sure to check for special characters. Avoid using all special character. (!@#$%^&amp;*()”~/&lt;&gt;{}) and bullets.  Do not use fancy formatting or font. Ensure that pasted content is concise and clear, in manner.</a:t>
            </a:r>
          </a:p>
          <a:p>
            <a:pPr>
              <a:lnSpc>
                <a:spcPct val="100000"/>
              </a:lnSpc>
            </a:pPr>
            <a:r>
              <a:rPr lang="en-US" sz="3000" dirty="0">
                <a:latin typeface="Calibri" panose="020F0502020204030204" pitchFamily="34" charset="0"/>
                <a:cs typeface="Calibri" panose="020F0502020204030204" pitchFamily="34" charset="0"/>
              </a:rPr>
              <a:t>When copying and pasting from Microsoft Word, remove apostrophes, quotation marks, and hyphens; add them back once you have pasted into EWEG.</a:t>
            </a:r>
          </a:p>
          <a:p>
            <a:pPr>
              <a:lnSpc>
                <a:spcPct val="100000"/>
              </a:lnSpc>
            </a:pPr>
            <a:endParaRPr lang="en-US" dirty="0">
              <a:latin typeface="Calibri   "/>
            </a:endParaRPr>
          </a:p>
        </p:txBody>
      </p:sp>
    </p:spTree>
    <p:extLst>
      <p:ext uri="{BB962C8B-B14F-4D97-AF65-F5344CB8AC3E}">
        <p14:creationId xmlns:p14="http://schemas.microsoft.com/office/powerpoint/2010/main" val="2478184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1112" y="421267"/>
            <a:ext cx="5350888" cy="929069"/>
          </a:xfrm>
        </p:spPr>
        <p:txBody>
          <a:bodyPr>
            <a:normAutofit/>
          </a:bodyPr>
          <a:lstStyle/>
          <a:p>
            <a:pPr algn="ctr"/>
            <a:r>
              <a:rPr lang="en-US" sz="4000" b="1" dirty="0">
                <a:solidFill>
                  <a:schemeClr val="accent5">
                    <a:lumMod val="75000"/>
                  </a:schemeClr>
                </a:solidFill>
                <a:latin typeface="Calibri" panose="020F0502020204030204" pitchFamily="34" charset="0"/>
                <a:cs typeface="Calibri" panose="020F0502020204030204" pitchFamily="34" charset="0"/>
              </a:rPr>
              <a:t>EWEG Tips, Continued</a:t>
            </a:r>
          </a:p>
        </p:txBody>
      </p:sp>
      <p:sp>
        <p:nvSpPr>
          <p:cNvPr id="5" name="Content Placeholder 4">
            <a:extLst>
              <a:ext uri="{FF2B5EF4-FFF2-40B4-BE49-F238E27FC236}">
                <a16:creationId xmlns:a16="http://schemas.microsoft.com/office/drawing/2014/main" id="{380CE3EC-6C87-4AEC-836D-3195E046543D}"/>
              </a:ext>
            </a:extLst>
          </p:cNvPr>
          <p:cNvSpPr>
            <a:spLocks noGrp="1"/>
          </p:cNvSpPr>
          <p:nvPr>
            <p:ph idx="1"/>
          </p:nvPr>
        </p:nvSpPr>
        <p:spPr>
          <a:xfrm>
            <a:off x="655983" y="1490870"/>
            <a:ext cx="10697817" cy="4686093"/>
          </a:xfrm>
        </p:spPr>
        <p:txBody>
          <a:bodyPr/>
          <a:lstStyle/>
          <a:p>
            <a:pPr>
              <a:lnSpc>
                <a:spcPct val="100000"/>
              </a:lnSpc>
              <a:spcAft>
                <a:spcPts val="2400"/>
              </a:spcAft>
            </a:pPr>
            <a:r>
              <a:rPr lang="en-US" dirty="0">
                <a:latin typeface="Calibri" panose="020F0502020204030204" pitchFamily="34" charset="0"/>
                <a:cs typeface="Calibri" panose="020F0502020204030204" pitchFamily="34" charset="0"/>
              </a:rPr>
              <a:t>When you click a “Tab” to open a page, do not click it more than once.  Some pages take a while to open (for example, Needs Data page). If you click the tab more than once, you will receive a “system error” message.</a:t>
            </a:r>
          </a:p>
          <a:p>
            <a:pPr>
              <a:lnSpc>
                <a:spcPct val="100000"/>
              </a:lnSpc>
            </a:pPr>
            <a:r>
              <a:rPr lang="en-US" dirty="0">
                <a:latin typeface="Calibri" panose="020F0502020204030204" pitchFamily="34" charset="0"/>
                <a:cs typeface="Calibri" panose="020F0502020204030204" pitchFamily="34" charset="0"/>
              </a:rPr>
              <a:t>Certain systems are not compatible with EWEG, for example, Mac (Apple) and Firefox.  If you have these systems please locate a different personal computer to use to enter your data.</a:t>
            </a:r>
          </a:p>
        </p:txBody>
      </p:sp>
    </p:spTree>
    <p:extLst>
      <p:ext uri="{BB962C8B-B14F-4D97-AF65-F5344CB8AC3E}">
        <p14:creationId xmlns:p14="http://schemas.microsoft.com/office/powerpoint/2010/main" val="332136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12FE0B8-72D3-408F-BA98-25BD6E9CE85F}"/>
              </a:ext>
            </a:extLst>
          </p:cNvPr>
          <p:cNvSpPr>
            <a:spLocks noGrp="1"/>
          </p:cNvSpPr>
          <p:nvPr>
            <p:ph type="title"/>
          </p:nvPr>
        </p:nvSpPr>
        <p:spPr/>
        <p:txBody>
          <a:bodyPr>
            <a:normAutofit/>
          </a:bodyPr>
          <a:lstStyle/>
          <a:p>
            <a:pPr algn="ctr">
              <a:defRPr/>
            </a:pPr>
            <a:r>
              <a:rPr lang="en-US" sz="4000" b="1" dirty="0">
                <a:solidFill>
                  <a:schemeClr val="accent5">
                    <a:lumMod val="75000"/>
                  </a:schemeClr>
                </a:solidFill>
                <a:latin typeface="Calibri" panose="020F0502020204030204" pitchFamily="34" charset="0"/>
                <a:cs typeface="Calibri" panose="020F0502020204030204" pitchFamily="34" charset="0"/>
              </a:rPr>
              <a:t>Tips: Salaries and Benefits</a:t>
            </a:r>
          </a:p>
        </p:txBody>
      </p:sp>
      <p:sp>
        <p:nvSpPr>
          <p:cNvPr id="105475" name="Text Box 15">
            <a:extLst>
              <a:ext uri="{FF2B5EF4-FFF2-40B4-BE49-F238E27FC236}">
                <a16:creationId xmlns:a16="http://schemas.microsoft.com/office/drawing/2014/main" id="{E8FB47F7-6FCD-413F-B300-7A4DFF3313B0}"/>
              </a:ext>
            </a:extLst>
          </p:cNvPr>
          <p:cNvSpPr>
            <a:spLocks noGrp="1"/>
          </p:cNvSpPr>
          <p:nvPr>
            <p:ph idx="1"/>
          </p:nvPr>
        </p:nvSpPr>
        <p:spPr>
          <a:xfrm>
            <a:off x="500269" y="1525356"/>
            <a:ext cx="11191461" cy="2948674"/>
          </a:xfrm>
        </p:spPr>
        <p:txBody>
          <a:bodyPr vert="horz" lIns="91440" tIns="45720" rIns="91440" bIns="45720" rtlCol="0">
            <a:normAutofit/>
          </a:bodyPr>
          <a:lstStyle/>
          <a:p>
            <a:pPr lvl="2"/>
            <a:endParaRPr lang="en-US" altLang="en-US" dirty="0"/>
          </a:p>
          <a:p>
            <a:pPr>
              <a:spcAft>
                <a:spcPts val="2400"/>
              </a:spcAft>
            </a:pPr>
            <a:r>
              <a:rPr lang="en-US" altLang="en-US" dirty="0">
                <a:latin typeface="Calibri" panose="020F0502020204030204" pitchFamily="34" charset="0"/>
                <a:cs typeface="Calibri" panose="020F0502020204030204" pitchFamily="34" charset="0"/>
              </a:rPr>
              <a:t>In EWEG system, there are separate tabs for Instructional and Non-Instructional Salaries and Benefits.</a:t>
            </a:r>
          </a:p>
          <a:p>
            <a:r>
              <a:rPr lang="en-US" altLang="en-US" dirty="0">
                <a:latin typeface="Calibri" panose="020F0502020204030204" pitchFamily="34" charset="0"/>
                <a:cs typeface="Calibri" panose="020F0502020204030204" pitchFamily="34" charset="0"/>
              </a:rPr>
              <a:t>If the same person performs both Instructional (100-100) &amp; Non-Instructional (200-100) duties, be sure to show two cost bases for that staff person.</a:t>
            </a:r>
          </a:p>
          <a:p>
            <a:pPr lvl="2"/>
            <a:endParaRPr lang="en-US" altLang="en-US" dirty="0"/>
          </a:p>
        </p:txBody>
      </p:sp>
    </p:spTree>
  </p:cSld>
  <p:clrMapOvr>
    <a:overrideClrMapping bg1="lt1" tx1="dk1" bg2="lt2" tx2="dk2" accent1="accent1" accent2="accent2" accent3="accent3" accent4="accent4" accent5="accent5" accent6="accent6" hlink="hlink" folHlink="folHlink"/>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EB05F62-40DF-4C22-A934-0B61C9D9640D}"/>
              </a:ext>
            </a:extLst>
          </p:cNvPr>
          <p:cNvSpPr>
            <a:spLocks noGrp="1"/>
          </p:cNvSpPr>
          <p:nvPr>
            <p:ph type="title"/>
          </p:nvPr>
        </p:nvSpPr>
        <p:spPr>
          <a:xfrm>
            <a:off x="2280240" y="418290"/>
            <a:ext cx="6654652" cy="868251"/>
          </a:xfrm>
        </p:spPr>
        <p:txBody>
          <a:bodyPr>
            <a:normAutofit/>
          </a:bodyPr>
          <a:lstStyle/>
          <a:p>
            <a:pPr algn="ctr">
              <a:defRPr/>
            </a:pPr>
            <a:r>
              <a:rPr lang="en-US" sz="4000" b="1" dirty="0">
                <a:solidFill>
                  <a:schemeClr val="accent5">
                    <a:lumMod val="75000"/>
                  </a:schemeClr>
                </a:solidFill>
                <a:latin typeface="Calibri" panose="020F0502020204030204" pitchFamily="34" charset="0"/>
                <a:cs typeface="Calibri" panose="020F0502020204030204" pitchFamily="34" charset="0"/>
              </a:rPr>
              <a:t>Tips: Supplies and Materials</a:t>
            </a:r>
          </a:p>
        </p:txBody>
      </p:sp>
      <p:sp>
        <p:nvSpPr>
          <p:cNvPr id="107523" name="Text Box 3">
            <a:extLst>
              <a:ext uri="{FF2B5EF4-FFF2-40B4-BE49-F238E27FC236}">
                <a16:creationId xmlns:a16="http://schemas.microsoft.com/office/drawing/2014/main" id="{C0EAE4DB-F385-48E8-AC6B-327679E2C5E9}"/>
              </a:ext>
            </a:extLst>
          </p:cNvPr>
          <p:cNvSpPr>
            <a:spLocks noGrp="1"/>
          </p:cNvSpPr>
          <p:nvPr>
            <p:ph idx="1"/>
          </p:nvPr>
        </p:nvSpPr>
        <p:spPr>
          <a:xfrm>
            <a:off x="490330" y="1555474"/>
            <a:ext cx="10893287" cy="3747051"/>
          </a:xfrm>
        </p:spPr>
        <p:txBody>
          <a:bodyPr vert="horz" lIns="91440" tIns="45720" rIns="91440" bIns="45720" rtlCol="0">
            <a:normAutofit lnSpcReduction="10000"/>
          </a:bodyPr>
          <a:lstStyle/>
          <a:p>
            <a:pPr>
              <a:lnSpc>
                <a:spcPct val="100000"/>
              </a:lnSpc>
            </a:pPr>
            <a:r>
              <a:rPr lang="en-US" altLang="en-US" dirty="0">
                <a:latin typeface="Calibri" panose="020F0502020204030204" pitchFamily="34" charset="0"/>
                <a:cs typeface="Calibri" panose="020F0502020204030204" pitchFamily="34" charset="0"/>
              </a:rPr>
              <a:t>Use separate tabs for instructional supplies and materials and non-instructional supplies and materials.</a:t>
            </a:r>
          </a:p>
          <a:p>
            <a:pPr>
              <a:lnSpc>
                <a:spcPct val="100000"/>
              </a:lnSpc>
            </a:pPr>
            <a:r>
              <a:rPr lang="en-US" altLang="en-US" dirty="0">
                <a:latin typeface="Calibri" panose="020F0502020204030204" pitchFamily="34" charset="0"/>
                <a:cs typeface="Calibri" panose="020F0502020204030204" pitchFamily="34" charset="0"/>
              </a:rPr>
              <a:t>Describe the supply to be purchased, the cost per unit, and the quantity. General supply items like folders, writing instruments, binders and paper clips, staples, etc. may be grouped together.</a:t>
            </a:r>
          </a:p>
          <a:p>
            <a:pPr>
              <a:lnSpc>
                <a:spcPct val="100000"/>
              </a:lnSpc>
            </a:pPr>
            <a:r>
              <a:rPr lang="en-US" altLang="en-US" dirty="0">
                <a:latin typeface="Calibri" panose="020F0502020204030204" pitchFamily="34" charset="0"/>
                <a:cs typeface="Calibri" panose="020F0502020204030204" pitchFamily="34" charset="0"/>
              </a:rPr>
              <a:t>NOTE: For all entries, provide as much detail as necessary for N.J.D.O.E. staff to accurately determine the necessity for the proposed expenditure.</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FD55DB-6AA2-4AC4-8CF1-EA6AA82116FF}"/>
              </a:ext>
            </a:extLst>
          </p:cNvPr>
          <p:cNvSpPr>
            <a:spLocks noGrp="1"/>
          </p:cNvSpPr>
          <p:nvPr>
            <p:ph type="title"/>
          </p:nvPr>
        </p:nvSpPr>
        <p:spPr>
          <a:xfrm>
            <a:off x="1592553" y="464517"/>
            <a:ext cx="7886700" cy="740660"/>
          </a:xfrm>
        </p:spPr>
        <p:txBody>
          <a:bodyPr>
            <a:normAutofit/>
          </a:bodyPr>
          <a:lstStyle/>
          <a:p>
            <a:pPr algn="ctr">
              <a:defRPr/>
            </a:pPr>
            <a:r>
              <a:rPr lang="en-US" sz="4000" b="1" dirty="0">
                <a:solidFill>
                  <a:schemeClr val="accent5">
                    <a:lumMod val="75000"/>
                  </a:schemeClr>
                </a:solidFill>
                <a:latin typeface="Calibri" panose="020F0502020204030204" pitchFamily="34" charset="0"/>
                <a:cs typeface="Calibri" panose="020F0502020204030204" pitchFamily="34" charset="0"/>
              </a:rPr>
              <a:t>Definition of Equipment</a:t>
            </a:r>
          </a:p>
        </p:txBody>
      </p:sp>
      <p:sp>
        <p:nvSpPr>
          <p:cNvPr id="109571" name="Text Box 1029">
            <a:extLst>
              <a:ext uri="{FF2B5EF4-FFF2-40B4-BE49-F238E27FC236}">
                <a16:creationId xmlns:a16="http://schemas.microsoft.com/office/drawing/2014/main" id="{51EA7A4E-182F-440A-A71D-CA0F5B90260B}"/>
              </a:ext>
            </a:extLst>
          </p:cNvPr>
          <p:cNvSpPr>
            <a:spLocks noGrp="1"/>
          </p:cNvSpPr>
          <p:nvPr>
            <p:ph idx="1"/>
          </p:nvPr>
        </p:nvSpPr>
        <p:spPr>
          <a:xfrm>
            <a:off x="576470" y="1319175"/>
            <a:ext cx="9958623" cy="4999291"/>
          </a:xfrm>
        </p:spPr>
        <p:txBody>
          <a:bodyPr vert="horz" wrap="square" lIns="91413" tIns="45707" rIns="91413" bIns="45707" rtlCol="0">
            <a:spAutoFit/>
          </a:bodyPr>
          <a:lstStyle/>
          <a:p>
            <a:pPr>
              <a:tabLst>
                <a:tab pos="404813" algn="l"/>
                <a:tab pos="576263" algn="l"/>
              </a:tabLst>
            </a:pPr>
            <a:r>
              <a:rPr lang="en-US" altLang="en-US" dirty="0">
                <a:latin typeface="Calibri" panose="020F0502020204030204" pitchFamily="34" charset="0"/>
                <a:cs typeface="Calibri" panose="020F0502020204030204" pitchFamily="34" charset="0"/>
              </a:rPr>
              <a:t>Retains its original appearance and character with use.</a:t>
            </a:r>
          </a:p>
          <a:p>
            <a:pPr>
              <a:tabLst>
                <a:tab pos="404813" algn="l"/>
                <a:tab pos="576263" algn="l"/>
              </a:tabLst>
            </a:pPr>
            <a:r>
              <a:rPr lang="en-US" altLang="en-US" dirty="0">
                <a:latin typeface="Calibri" panose="020F0502020204030204" pitchFamily="34" charset="0"/>
                <a:cs typeface="Calibri" panose="020F0502020204030204" pitchFamily="34" charset="0"/>
              </a:rPr>
              <a:t>Does not lose its identity through fabrication or incorporation into a different or more complex unit or substance.</a:t>
            </a:r>
          </a:p>
          <a:p>
            <a:pPr>
              <a:tabLst>
                <a:tab pos="404813" algn="l"/>
                <a:tab pos="576263" algn="l"/>
              </a:tabLst>
            </a:pPr>
            <a:r>
              <a:rPr lang="en-US" altLang="en-US" dirty="0">
                <a:latin typeface="Calibri" panose="020F0502020204030204" pitchFamily="34" charset="0"/>
                <a:cs typeface="Calibri" panose="020F0502020204030204" pitchFamily="34" charset="0"/>
              </a:rPr>
              <a:t>Is nonexpendable; that is, if the item is damaged or some of its parts are lost or worn out, it is more feasible to repair the item than to replace the item.</a:t>
            </a:r>
          </a:p>
          <a:p>
            <a:pPr>
              <a:tabLst>
                <a:tab pos="404813" algn="l"/>
                <a:tab pos="576263" algn="l"/>
              </a:tabLst>
            </a:pPr>
            <a:r>
              <a:rPr lang="en-US" altLang="en-US" dirty="0">
                <a:latin typeface="Calibri" panose="020F0502020204030204" pitchFamily="34" charset="0"/>
                <a:cs typeface="Calibri" panose="020F0502020204030204" pitchFamily="34" charset="0"/>
              </a:rPr>
              <a:t>Under normal conditions of use, including reasonable care and maintenance, item can be expected to serve its primary purpose for at least one year.</a:t>
            </a:r>
          </a:p>
          <a:p>
            <a:pPr>
              <a:tabLst>
                <a:tab pos="404813" algn="l"/>
                <a:tab pos="576263" algn="l"/>
              </a:tabLst>
            </a:pPr>
            <a:r>
              <a:rPr lang="en-US" altLang="en-US" b="1" dirty="0">
                <a:latin typeface="Calibri" panose="020F0502020204030204" pitchFamily="34" charset="0"/>
                <a:cs typeface="Calibri" panose="020F0502020204030204" pitchFamily="34" charset="0"/>
              </a:rPr>
              <a:t>Unit cost is more than $2,000</a:t>
            </a:r>
            <a:endParaRPr lang="en-US" altLang="en-US" dirty="0">
              <a:latin typeface="Calibri" panose="020F0502020204030204" pitchFamily="34" charset="0"/>
              <a:cs typeface="Calibri" panose="020F0502020204030204" pitchFamily="34" charset="0"/>
            </a:endParaRPr>
          </a:p>
          <a:p>
            <a:pPr marL="454025" indent="-454025" algn="ctr">
              <a:buNone/>
              <a:tabLst>
                <a:tab pos="404813" algn="l"/>
                <a:tab pos="576263" algn="l"/>
              </a:tabLst>
            </a:pPr>
            <a:r>
              <a:rPr lang="en-US" altLang="en-US" dirty="0">
                <a:latin typeface="Calibri" panose="020F0502020204030204" pitchFamily="34" charset="0"/>
                <a:cs typeface="Calibri" panose="020F0502020204030204" pitchFamily="34" charset="0"/>
              </a:rPr>
              <a:t>   </a:t>
            </a:r>
            <a:r>
              <a:rPr lang="en-US" altLang="en-US" b="1" dirty="0">
                <a:latin typeface="Calibri" panose="020F0502020204030204" pitchFamily="34" charset="0"/>
                <a:cs typeface="Calibri" panose="020F0502020204030204" pitchFamily="34" charset="0"/>
              </a:rPr>
              <a:t>(Not all hardware is equipment.)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5625284-54A1-4CAE-B2AC-D30B4D1FF354}"/>
              </a:ext>
            </a:extLst>
          </p:cNvPr>
          <p:cNvSpPr>
            <a:spLocks noGrp="1"/>
          </p:cNvSpPr>
          <p:nvPr>
            <p:ph type="title"/>
          </p:nvPr>
        </p:nvSpPr>
        <p:spPr>
          <a:xfrm>
            <a:off x="2152650" y="365127"/>
            <a:ext cx="7886700" cy="932046"/>
          </a:xfrm>
        </p:spPr>
        <p:txBody>
          <a:bodyPr>
            <a:normAutofit/>
          </a:bodyPr>
          <a:lstStyle/>
          <a:p>
            <a:pPr algn="ctr">
              <a:defRPr/>
            </a:pPr>
            <a:r>
              <a:rPr lang="en-US" sz="4000" b="1" dirty="0">
                <a:solidFill>
                  <a:schemeClr val="accent5">
                    <a:lumMod val="75000"/>
                  </a:schemeClr>
                </a:solidFill>
                <a:latin typeface="Calibri" panose="020F0502020204030204" pitchFamily="34" charset="0"/>
                <a:cs typeface="Calibri" panose="020F0502020204030204" pitchFamily="34" charset="0"/>
              </a:rPr>
              <a:t>Tips: Other Costs</a:t>
            </a:r>
          </a:p>
        </p:txBody>
      </p:sp>
      <p:sp>
        <p:nvSpPr>
          <p:cNvPr id="111619" name="Content Placeholder 2">
            <a:extLst>
              <a:ext uri="{FF2B5EF4-FFF2-40B4-BE49-F238E27FC236}">
                <a16:creationId xmlns:a16="http://schemas.microsoft.com/office/drawing/2014/main" id="{43D440EC-9D34-41AD-A8AD-7346AF24D926}"/>
              </a:ext>
            </a:extLst>
          </p:cNvPr>
          <p:cNvSpPr>
            <a:spLocks noGrp="1"/>
          </p:cNvSpPr>
          <p:nvPr>
            <p:ph idx="1"/>
          </p:nvPr>
        </p:nvSpPr>
        <p:spPr>
          <a:xfrm>
            <a:off x="695740" y="1552353"/>
            <a:ext cx="10595112" cy="4624610"/>
          </a:xfrm>
        </p:spPr>
        <p:txBody>
          <a:bodyPr>
            <a:normAutofit lnSpcReduction="10000"/>
          </a:bodyPr>
          <a:lstStyle/>
          <a:p>
            <a:pPr>
              <a:spcAft>
                <a:spcPts val="1200"/>
              </a:spcAft>
            </a:pPr>
            <a:r>
              <a:rPr lang="en-US" altLang="en-US" b="1" dirty="0">
                <a:latin typeface="Calibri" panose="020F0502020204030204" pitchFamily="34" charset="0"/>
                <a:cs typeface="Calibri" panose="020F0502020204030204" pitchFamily="34" charset="0"/>
              </a:rPr>
              <a:t>This tab will contain all costs other than</a:t>
            </a:r>
            <a:r>
              <a:rPr lang="en-US" altLang="en-US" dirty="0">
                <a:latin typeface="Calibri" panose="020F0502020204030204" pitchFamily="34" charset="0"/>
                <a:cs typeface="Calibri" panose="020F0502020204030204" pitchFamily="34" charset="0"/>
              </a:rPr>
              <a:t> </a:t>
            </a:r>
            <a:r>
              <a:rPr lang="en-US" altLang="en-US" b="1" dirty="0">
                <a:latin typeface="Calibri" panose="020F0502020204030204" pitchFamily="34" charset="0"/>
                <a:cs typeface="Calibri" panose="020F0502020204030204" pitchFamily="34" charset="0"/>
              </a:rPr>
              <a:t>salaries, supplies, and equipment.</a:t>
            </a:r>
          </a:p>
          <a:p>
            <a:pPr>
              <a:spcAft>
                <a:spcPts val="1200"/>
              </a:spcAft>
            </a:pPr>
            <a:r>
              <a:rPr lang="en-US" altLang="en-US" dirty="0">
                <a:latin typeface="Calibri" panose="020F0502020204030204" pitchFamily="34" charset="0"/>
                <a:cs typeface="Calibri" panose="020F0502020204030204" pitchFamily="34" charset="0"/>
              </a:rPr>
              <a:t>Groups budget entries by function-object code.</a:t>
            </a:r>
          </a:p>
          <a:p>
            <a:pPr>
              <a:spcAft>
                <a:spcPts val="1200"/>
              </a:spcAft>
            </a:pPr>
            <a:r>
              <a:rPr lang="en-US" altLang="en-US" dirty="0">
                <a:latin typeface="Calibri" panose="020F0502020204030204" pitchFamily="34" charset="0"/>
                <a:cs typeface="Calibri" panose="020F0502020204030204" pitchFamily="34" charset="0"/>
              </a:rPr>
              <a:t>Staff Travel – </a:t>
            </a:r>
          </a:p>
          <a:p>
            <a:pPr lvl="1">
              <a:spcAft>
                <a:spcPts val="1200"/>
              </a:spcAft>
              <a:buFont typeface="Wingdings" panose="05000000000000000000" pitchFamily="2" charset="2"/>
              <a:buChar char="§"/>
            </a:pPr>
            <a:r>
              <a:rPr lang="en-US" altLang="en-US" sz="2800" dirty="0">
                <a:latin typeface="Calibri" panose="020F0502020204030204" pitchFamily="34" charset="0"/>
                <a:cs typeface="Calibri" panose="020F0502020204030204" pitchFamily="34" charset="0"/>
              </a:rPr>
              <a:t>Identify grant-related position of each person traveling &amp; the grant-related purpose for each travel event. </a:t>
            </a:r>
          </a:p>
          <a:p>
            <a:pPr lvl="2">
              <a:spcAft>
                <a:spcPts val="1200"/>
              </a:spcAft>
              <a:buFont typeface="Courier New" panose="02070309020205020404" pitchFamily="49" charset="0"/>
              <a:buChar char="o"/>
            </a:pPr>
            <a:r>
              <a:rPr lang="en-US" altLang="en-US" sz="2800" dirty="0">
                <a:latin typeface="Calibri" panose="020F0502020204030204" pitchFamily="34" charset="0"/>
                <a:cs typeface="Calibri" panose="020F0502020204030204" pitchFamily="34" charset="0"/>
              </a:rPr>
              <a:t>Refer to N.G.O. (pages 17-18) for </a:t>
            </a:r>
            <a:r>
              <a:rPr lang="en-US" altLang="en-US" sz="2800" b="1" dirty="0">
                <a:latin typeface="Calibri" panose="020F0502020204030204" pitchFamily="34" charset="0"/>
                <a:cs typeface="Calibri" panose="020F0502020204030204" pitchFamily="34" charset="0"/>
              </a:rPr>
              <a:t>State A-5 travel limitations.</a:t>
            </a:r>
          </a:p>
          <a:p>
            <a:pPr lvl="2">
              <a:buFont typeface="Courier New" panose="02070309020205020404" pitchFamily="49" charset="0"/>
              <a:buChar char="o"/>
            </a:pPr>
            <a:r>
              <a:rPr lang="en-US" altLang="en-US" sz="2800" dirty="0">
                <a:latin typeface="Calibri" panose="020F0502020204030204" pitchFamily="34" charset="0"/>
                <a:cs typeface="Calibri" panose="020F0502020204030204" pitchFamily="34" charset="0"/>
              </a:rPr>
              <a:t>Refer to </a:t>
            </a:r>
            <a:r>
              <a:rPr lang="en-US" altLang="en-US" sz="2800" dirty="0">
                <a:latin typeface="Calibri" panose="020F0502020204030204" pitchFamily="34" charset="0"/>
                <a:cs typeface="Calibri" panose="020F0502020204030204" pitchFamily="34" charset="0"/>
                <a:hlinkClick r:id="rId3"/>
              </a:rPr>
              <a:t>Discretionary Grants Application manual</a:t>
            </a:r>
            <a:r>
              <a:rPr lang="en-US" altLang="en-US" sz="2800" dirty="0">
                <a:latin typeface="Calibri" panose="020F0502020204030204" pitchFamily="34" charset="0"/>
                <a:cs typeface="Calibri" panose="020F0502020204030204" pitchFamily="34" charset="0"/>
              </a:rPr>
              <a:t>, which includes common budget codes.</a:t>
            </a:r>
          </a:p>
          <a:p>
            <a:endParaRPr lang="en-US" altLang="en-US" dirty="0"/>
          </a:p>
          <a:p>
            <a:endParaRPr lang="en-US" altLang="en-US" dirty="0">
              <a:latin typeface="Times New Roman" panose="02020603050405020304" pitchFamily="18" charset="0"/>
              <a:cs typeface="Times New Roman" panose="02020603050405020304" pitchFamily="18" charset="0"/>
            </a:endParaRPr>
          </a:p>
          <a:p>
            <a:endParaRPr lang="en-US" alt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681C5-6F4C-48B2-8A35-F7192D158EC4}"/>
              </a:ext>
            </a:extLst>
          </p:cNvPr>
          <p:cNvSpPr>
            <a:spLocks noGrp="1"/>
          </p:cNvSpPr>
          <p:nvPr>
            <p:ph type="title"/>
          </p:nvPr>
        </p:nvSpPr>
        <p:spPr>
          <a:xfrm>
            <a:off x="785677" y="339878"/>
            <a:ext cx="9264287" cy="1195304"/>
          </a:xfrm>
        </p:spPr>
        <p:txBody>
          <a:bodyPr>
            <a:normAutofit/>
          </a:bodyPr>
          <a:lstStyle/>
          <a:p>
            <a:pPr algn="ctr"/>
            <a:r>
              <a:rPr lang="en-US" sz="4000" b="1" dirty="0">
                <a:solidFill>
                  <a:schemeClr val="accent5">
                    <a:lumMod val="75000"/>
                  </a:schemeClr>
                </a:solidFill>
                <a:latin typeface="Calibri" panose="020F0502020204030204" pitchFamily="34" charset="0"/>
                <a:cs typeface="Calibri" panose="020F0502020204030204" pitchFamily="34" charset="0"/>
              </a:rPr>
              <a:t>Addressing Learning Loss N.G.O. Overview</a:t>
            </a:r>
            <a:endParaRPr lang="en-US" sz="40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8C5C7475-1B44-4BCA-8188-FB7F7FB9942C}"/>
              </a:ext>
            </a:extLst>
          </p:cNvPr>
          <p:cNvSpPr>
            <a:spLocks noGrp="1"/>
          </p:cNvSpPr>
          <p:nvPr>
            <p:ph idx="1"/>
          </p:nvPr>
        </p:nvSpPr>
        <p:spPr>
          <a:xfrm>
            <a:off x="785677" y="1400175"/>
            <a:ext cx="10405784" cy="4338017"/>
          </a:xfrm>
        </p:spPr>
        <p:txBody>
          <a:bodyPr>
            <a:noAutofit/>
          </a:bodyPr>
          <a:lstStyle/>
          <a:p>
            <a:r>
              <a:rPr lang="en-US" dirty="0">
                <a:latin typeface="Calibri" panose="020F0502020204030204" pitchFamily="34" charset="0"/>
                <a:cs typeface="Calibri" panose="020F0502020204030204" pitchFamily="34" charset="0"/>
              </a:rPr>
              <a:t>Soliciting projects that implement evidence-based interventions or quality instructional strategies to address student learning loss through additional: </a:t>
            </a:r>
          </a:p>
          <a:p>
            <a:pPr lvl="1">
              <a:buFont typeface="Wingdings" panose="05000000000000000000" pitchFamily="2" charset="2"/>
              <a:buChar char="§"/>
            </a:pPr>
            <a:r>
              <a:rPr lang="en-US" sz="2800" b="1" dirty="0">
                <a:latin typeface="Calibri" panose="020F0502020204030204" pitchFamily="34" charset="0"/>
                <a:cs typeface="Calibri" panose="020F0502020204030204" pitchFamily="34" charset="0"/>
              </a:rPr>
              <a:t>Mathematics; and/or </a:t>
            </a:r>
          </a:p>
          <a:p>
            <a:pPr lvl="1">
              <a:buFont typeface="Wingdings" panose="05000000000000000000" pitchFamily="2" charset="2"/>
              <a:buChar char="§"/>
            </a:pPr>
            <a:r>
              <a:rPr lang="en-US" sz="2800" b="1" dirty="0">
                <a:latin typeface="Calibri" panose="020F0502020204030204" pitchFamily="34" charset="0"/>
                <a:cs typeface="Calibri" panose="020F0502020204030204" pitchFamily="34" charset="0"/>
              </a:rPr>
              <a:t>English language arts literacy (E.L.A.) instruction; and/or</a:t>
            </a:r>
          </a:p>
          <a:p>
            <a:pPr lvl="1">
              <a:buFont typeface="Wingdings" panose="05000000000000000000" pitchFamily="2" charset="2"/>
              <a:buChar char="§"/>
            </a:pPr>
            <a:r>
              <a:rPr lang="en-US" sz="2800" b="1" dirty="0">
                <a:latin typeface="Calibri" panose="020F0502020204030204" pitchFamily="34" charset="0"/>
                <a:cs typeface="Calibri" panose="020F0502020204030204" pitchFamily="34" charset="0"/>
              </a:rPr>
              <a:t>Social-emotional learning (S.E.L.) support.</a:t>
            </a:r>
            <a:endParaRPr lang="en-US" sz="2800"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goal is to significantly reduce students’ learning loss resulting from school closures due to COVID-19 through the implementation of evidence-based interventions.</a:t>
            </a:r>
          </a:p>
        </p:txBody>
      </p:sp>
    </p:spTree>
    <p:extLst>
      <p:ext uri="{BB962C8B-B14F-4D97-AF65-F5344CB8AC3E}">
        <p14:creationId xmlns:p14="http://schemas.microsoft.com/office/powerpoint/2010/main" val="75120041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28139D5-6CB9-40AB-8502-F482B057C864}"/>
              </a:ext>
            </a:extLst>
          </p:cNvPr>
          <p:cNvSpPr>
            <a:spLocks noGrp="1"/>
          </p:cNvSpPr>
          <p:nvPr>
            <p:ph type="title"/>
          </p:nvPr>
        </p:nvSpPr>
        <p:spPr>
          <a:xfrm>
            <a:off x="2546056" y="487966"/>
            <a:ext cx="6027331" cy="953311"/>
          </a:xfrm>
        </p:spPr>
        <p:txBody>
          <a:bodyPr>
            <a:normAutofit fontScale="90000"/>
          </a:bodyPr>
          <a:lstStyle/>
          <a:p>
            <a:pPr algn="ctr">
              <a:defRPr/>
            </a:pPr>
            <a:r>
              <a:rPr lang="en-US" sz="4000" b="1" dirty="0">
                <a:solidFill>
                  <a:schemeClr val="accent5">
                    <a:lumMod val="75000"/>
                  </a:schemeClr>
                </a:solidFill>
                <a:latin typeface="Calibri" panose="020F0502020204030204" pitchFamily="34" charset="0"/>
                <a:cs typeface="Calibri" panose="020F0502020204030204" pitchFamily="34" charset="0"/>
              </a:rPr>
              <a:t>Tips: Other Costs, Continued</a:t>
            </a:r>
          </a:p>
        </p:txBody>
      </p:sp>
      <p:sp>
        <p:nvSpPr>
          <p:cNvPr id="113667" name="Text Box 4">
            <a:extLst>
              <a:ext uri="{FF2B5EF4-FFF2-40B4-BE49-F238E27FC236}">
                <a16:creationId xmlns:a16="http://schemas.microsoft.com/office/drawing/2014/main" id="{F7891682-A4DC-487E-8AA1-21EE8BC4CA78}"/>
              </a:ext>
            </a:extLst>
          </p:cNvPr>
          <p:cNvSpPr>
            <a:spLocks noGrp="1"/>
          </p:cNvSpPr>
          <p:nvPr>
            <p:ph idx="1"/>
          </p:nvPr>
        </p:nvSpPr>
        <p:spPr>
          <a:xfrm>
            <a:off x="536713" y="1825625"/>
            <a:ext cx="10182087" cy="3678930"/>
          </a:xfrm>
        </p:spPr>
        <p:txBody>
          <a:bodyPr vert="horz" wrap="square" lIns="91413" tIns="45707" rIns="91413" bIns="45707" rtlCol="0">
            <a:spAutoFit/>
          </a:bodyPr>
          <a:lstStyle/>
          <a:p>
            <a:pPr>
              <a:spcAft>
                <a:spcPts val="2400"/>
              </a:spcAft>
            </a:pPr>
            <a:r>
              <a:rPr lang="en-US" altLang="en-US" dirty="0">
                <a:latin typeface="Calibri" panose="020F0502020204030204" pitchFamily="34" charset="0"/>
                <a:cs typeface="Calibri" panose="020F0502020204030204" pitchFamily="34" charset="0"/>
              </a:rPr>
              <a:t>Use Other Tab for consultant costs (100-300, 100-500, 200-300, 200-500).</a:t>
            </a:r>
          </a:p>
          <a:p>
            <a:pPr>
              <a:spcAft>
                <a:spcPts val="2400"/>
              </a:spcAft>
            </a:pPr>
            <a:r>
              <a:rPr lang="en-US" altLang="en-US" b="1" dirty="0">
                <a:latin typeface="Calibri" panose="020F0502020204030204" pitchFamily="34" charset="0"/>
                <a:cs typeface="Calibri" panose="020F0502020204030204" pitchFamily="34" charset="0"/>
              </a:rPr>
              <a:t>NOTE:</a:t>
            </a:r>
            <a:r>
              <a:rPr lang="en-US" altLang="en-US" dirty="0">
                <a:latin typeface="Calibri" panose="020F0502020204030204" pitchFamily="34" charset="0"/>
                <a:cs typeface="Calibri" panose="020F0502020204030204" pitchFamily="34" charset="0"/>
              </a:rPr>
              <a:t> Consultants are non-employees of the applicant who are paid to perform grant-related services on an hourly, daily, or flat-fee basis (Evaluators are usually consultants).</a:t>
            </a:r>
          </a:p>
          <a:p>
            <a:r>
              <a:rPr lang="en-US" altLang="en-US" b="1" dirty="0">
                <a:latin typeface="Calibri" panose="020F0502020204030204" pitchFamily="34" charset="0"/>
                <a:cs typeface="Calibri" panose="020F0502020204030204" pitchFamily="34" charset="0"/>
              </a:rPr>
              <a:t>NOTE:</a:t>
            </a:r>
            <a:r>
              <a:rPr lang="en-US" altLang="en-US" dirty="0">
                <a:latin typeface="Calibri" panose="020F0502020204030204" pitchFamily="34" charset="0"/>
                <a:cs typeface="Calibri" panose="020F0502020204030204" pitchFamily="34" charset="0"/>
              </a:rPr>
              <a:t> If a “flat fee” is used as the cost basis, you must identify the number of hours or days the consultant will spend on the project.</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57DA98D-4A81-4FA4-8724-05E1F3BFBC91}"/>
              </a:ext>
            </a:extLst>
          </p:cNvPr>
          <p:cNvSpPr>
            <a:spLocks noGrp="1"/>
          </p:cNvSpPr>
          <p:nvPr>
            <p:ph type="title"/>
          </p:nvPr>
        </p:nvSpPr>
        <p:spPr>
          <a:xfrm>
            <a:off x="2152651" y="365127"/>
            <a:ext cx="6707815" cy="1059637"/>
          </a:xfrm>
        </p:spPr>
        <p:txBody>
          <a:bodyPr>
            <a:normAutofit/>
          </a:bodyPr>
          <a:lstStyle/>
          <a:p>
            <a:pPr algn="ctr">
              <a:defRPr/>
            </a:pPr>
            <a:r>
              <a:rPr lang="en-US" sz="4000" b="1" dirty="0">
                <a:solidFill>
                  <a:schemeClr val="accent5">
                    <a:lumMod val="75000"/>
                  </a:schemeClr>
                </a:solidFill>
                <a:latin typeface="Calibri" panose="020F0502020204030204" pitchFamily="34" charset="0"/>
                <a:cs typeface="Calibri" panose="020F0502020204030204" pitchFamily="34" charset="0"/>
              </a:rPr>
              <a:t>Budget Summary Tab</a:t>
            </a:r>
          </a:p>
        </p:txBody>
      </p:sp>
      <p:sp>
        <p:nvSpPr>
          <p:cNvPr id="115715" name="Content Placeholder 4">
            <a:extLst>
              <a:ext uri="{FF2B5EF4-FFF2-40B4-BE49-F238E27FC236}">
                <a16:creationId xmlns:a16="http://schemas.microsoft.com/office/drawing/2014/main" id="{3DD2F702-AAC5-4AD9-83CF-B83011CD13D0}"/>
              </a:ext>
            </a:extLst>
          </p:cNvPr>
          <p:cNvSpPr>
            <a:spLocks noGrp="1"/>
          </p:cNvSpPr>
          <p:nvPr>
            <p:ph idx="1"/>
          </p:nvPr>
        </p:nvSpPr>
        <p:spPr>
          <a:xfrm>
            <a:off x="437322" y="1905001"/>
            <a:ext cx="10455965" cy="4525963"/>
          </a:xfrm>
        </p:spPr>
        <p:txBody>
          <a:bodyPr>
            <a:normAutofit/>
          </a:bodyPr>
          <a:lstStyle/>
          <a:p>
            <a:pPr>
              <a:spcAft>
                <a:spcPts val="1200"/>
              </a:spcAft>
            </a:pPr>
            <a:r>
              <a:rPr lang="en-US" altLang="en-US" dirty="0">
                <a:latin typeface="Calibri" panose="020F0502020204030204" pitchFamily="34" charset="0"/>
                <a:cs typeface="Calibri" panose="020F0502020204030204" pitchFamily="34" charset="0"/>
              </a:rPr>
              <a:t>Budget Summary is pre-populated automatically once the detail pages are saved.</a:t>
            </a:r>
          </a:p>
          <a:p>
            <a:r>
              <a:rPr lang="en-US" altLang="en-US" dirty="0">
                <a:latin typeface="Calibri" panose="020F0502020204030204" pitchFamily="34" charset="0"/>
                <a:cs typeface="Calibri" panose="020F0502020204030204" pitchFamily="34" charset="0"/>
              </a:rPr>
              <a:t>Applicant Grantee Must:</a:t>
            </a:r>
          </a:p>
          <a:p>
            <a:pPr lvl="1"/>
            <a:r>
              <a:rPr lang="en-US" altLang="en-US" sz="2800" dirty="0">
                <a:latin typeface="Calibri" panose="020F0502020204030204" pitchFamily="34" charset="0"/>
                <a:cs typeface="Calibri" panose="020F0502020204030204" pitchFamily="34" charset="0"/>
              </a:rPr>
              <a:t>Check budget summary totals against the detail.</a:t>
            </a:r>
          </a:p>
          <a:p>
            <a:pPr lvl="1"/>
            <a:r>
              <a:rPr lang="en-US" altLang="en-US" sz="2800" dirty="0">
                <a:latin typeface="Calibri" panose="020F0502020204030204" pitchFamily="34" charset="0"/>
                <a:cs typeface="Calibri" panose="020F0502020204030204" pitchFamily="34" charset="0"/>
              </a:rPr>
              <a:t>Ensure budget addresses all program requirements in N.G.O.</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0544F7C-61CB-4713-845D-1B2121A874C1}"/>
              </a:ext>
            </a:extLst>
          </p:cNvPr>
          <p:cNvSpPr>
            <a:spLocks noGrp="1"/>
          </p:cNvSpPr>
          <p:nvPr>
            <p:ph type="title"/>
          </p:nvPr>
        </p:nvSpPr>
        <p:spPr/>
        <p:txBody>
          <a:bodyPr>
            <a:normAutofit/>
          </a:bodyPr>
          <a:lstStyle/>
          <a:p>
            <a:pPr algn="ctr">
              <a:defRPr/>
            </a:pPr>
            <a:r>
              <a:rPr lang="en-US" sz="4000" b="1" dirty="0">
                <a:solidFill>
                  <a:schemeClr val="accent5">
                    <a:lumMod val="75000"/>
                  </a:schemeClr>
                </a:solidFill>
                <a:latin typeface="Calibri" panose="020F0502020204030204" pitchFamily="34" charset="0"/>
                <a:cs typeface="Calibri" panose="020F0502020204030204" pitchFamily="34" charset="0"/>
              </a:rPr>
              <a:t>Important</a:t>
            </a:r>
          </a:p>
        </p:txBody>
      </p:sp>
      <p:sp>
        <p:nvSpPr>
          <p:cNvPr id="117763" name="Content Placeholder 2">
            <a:extLst>
              <a:ext uri="{FF2B5EF4-FFF2-40B4-BE49-F238E27FC236}">
                <a16:creationId xmlns:a16="http://schemas.microsoft.com/office/drawing/2014/main" id="{A8630757-2462-49CF-B1F0-49FF8818EA5D}"/>
              </a:ext>
            </a:extLst>
          </p:cNvPr>
          <p:cNvSpPr>
            <a:spLocks noGrp="1"/>
          </p:cNvSpPr>
          <p:nvPr>
            <p:ph idx="1"/>
          </p:nvPr>
        </p:nvSpPr>
        <p:spPr>
          <a:xfrm>
            <a:off x="596349" y="2360428"/>
            <a:ext cx="11072190" cy="2744972"/>
          </a:xfrm>
        </p:spPr>
        <p:txBody>
          <a:bodyPr/>
          <a:lstStyle/>
          <a:p>
            <a:pPr algn="ctr">
              <a:buFont typeface="Wingdings" panose="05000000000000000000" pitchFamily="2" charset="2"/>
              <a:buNone/>
            </a:pPr>
            <a:r>
              <a:rPr lang="en-US" altLang="en-US" sz="4000" b="1" dirty="0">
                <a:latin typeface="Calibri" panose="020F0502020204030204" pitchFamily="34" charset="0"/>
                <a:cs typeface="Calibri" panose="020F0502020204030204" pitchFamily="34" charset="0"/>
              </a:rPr>
              <a:t>Be sure your budget addresses all program requirements in the N.G.O.</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AA337-46DD-4E1E-A3DE-3B7F695861F4}"/>
              </a:ext>
            </a:extLst>
          </p:cNvPr>
          <p:cNvSpPr>
            <a:spLocks noGrp="1"/>
          </p:cNvSpPr>
          <p:nvPr>
            <p:ph type="title" idx="4294967295"/>
          </p:nvPr>
        </p:nvSpPr>
        <p:spPr>
          <a:xfrm>
            <a:off x="1630018" y="2693535"/>
            <a:ext cx="8697742" cy="1182725"/>
          </a:xfrm>
          <a:noFill/>
        </p:spPr>
        <p:txBody>
          <a:bodyPr vert="horz" wrap="square" lIns="91440" tIns="365760" rIns="91440" bIns="45720" rtlCol="0" anchor="ctr">
            <a:normAutofit/>
          </a:bodyPr>
          <a:lstStyle/>
          <a:p>
            <a:pPr algn="ctr">
              <a:lnSpc>
                <a:spcPct val="100000"/>
              </a:lnSpc>
              <a:spcBef>
                <a:spcPts val="0"/>
              </a:spcBef>
              <a:tabLst>
                <a:tab pos="-457200" algn="l"/>
                <a:tab pos="0" algn="l"/>
                <a:tab pos="457200" algn="l"/>
                <a:tab pos="914400" algn="l"/>
                <a:tab pos="1143000" algn="l"/>
                <a:tab pos="1485900" algn="l"/>
                <a:tab pos="1828800" algn="l"/>
                <a:tab pos="2286000" algn="l"/>
                <a:tab pos="2743200" algn="l"/>
                <a:tab pos="2971800" algn="l"/>
                <a:tab pos="4114800" algn="l"/>
                <a:tab pos="4572000" algn="l"/>
                <a:tab pos="5029200" algn="l"/>
                <a:tab pos="5715000" algn="l"/>
              </a:tabLst>
            </a:pPr>
            <a:r>
              <a:rPr lang="en-US" b="1" dirty="0">
                <a:latin typeface="Calibri" panose="020F0502020204030204" pitchFamily="34" charset="0"/>
                <a:ea typeface="Times New Roman" panose="02020603050405020304" pitchFamily="18" charset="0"/>
                <a:cs typeface="Calibri" panose="020F0502020204030204" pitchFamily="34" charset="0"/>
              </a:rPr>
              <a:t>Questions</a:t>
            </a:r>
            <a:endParaRPr lang="en-US" sz="2200" b="1" i="1" dirty="0">
              <a:latin typeface="+mj-lt"/>
            </a:endParaRPr>
          </a:p>
        </p:txBody>
      </p:sp>
    </p:spTree>
    <p:extLst>
      <p:ext uri="{BB962C8B-B14F-4D97-AF65-F5344CB8AC3E}">
        <p14:creationId xmlns:p14="http://schemas.microsoft.com/office/powerpoint/2010/main" val="381634860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C51A8-8E6D-4376-9C77-C2AC37C0F3E5}"/>
              </a:ext>
            </a:extLst>
          </p:cNvPr>
          <p:cNvSpPr>
            <a:spLocks noGrp="1"/>
          </p:cNvSpPr>
          <p:nvPr>
            <p:ph type="title"/>
          </p:nvPr>
        </p:nvSpPr>
        <p:spPr/>
        <p:txBody>
          <a:bodyPr>
            <a:normAutofit/>
          </a:bodyPr>
          <a:lstStyle/>
          <a:p>
            <a:pPr>
              <a:defRPr/>
            </a:pPr>
            <a:r>
              <a:rPr lang="en-US" sz="4000" b="1" dirty="0">
                <a:solidFill>
                  <a:schemeClr val="accent5">
                    <a:lumMod val="75000"/>
                  </a:schemeClr>
                </a:solidFill>
                <a:latin typeface="Calibri" panose="020F0502020204030204" pitchFamily="34" charset="0"/>
                <a:cs typeface="Calibri" panose="020F0502020204030204" pitchFamily="34" charset="0"/>
              </a:rPr>
              <a:t>After this webinar:</a:t>
            </a:r>
          </a:p>
        </p:txBody>
      </p:sp>
      <p:sp>
        <p:nvSpPr>
          <p:cNvPr id="3" name="Content Placeholder 2">
            <a:extLst>
              <a:ext uri="{FF2B5EF4-FFF2-40B4-BE49-F238E27FC236}">
                <a16:creationId xmlns:a16="http://schemas.microsoft.com/office/drawing/2014/main" id="{D4BB44A0-8D53-40BE-A975-65747A5C35BA}"/>
              </a:ext>
            </a:extLst>
          </p:cNvPr>
          <p:cNvSpPr>
            <a:spLocks noGrp="1"/>
          </p:cNvSpPr>
          <p:nvPr>
            <p:ph idx="1"/>
          </p:nvPr>
        </p:nvSpPr>
        <p:spPr>
          <a:xfrm>
            <a:off x="838200" y="1690690"/>
            <a:ext cx="10515600" cy="4351338"/>
          </a:xfrm>
        </p:spPr>
        <p:txBody>
          <a:bodyPr>
            <a:normAutofit/>
          </a:bodyPr>
          <a:lstStyle/>
          <a:p>
            <a:pPr>
              <a:lnSpc>
                <a:spcPct val="100000"/>
              </a:lnSpc>
            </a:pPr>
            <a:r>
              <a:rPr lang="en-US" dirty="0">
                <a:latin typeface="Calibri" panose="020F0502020204030204" pitchFamily="34" charset="0"/>
                <a:cs typeface="Calibri" panose="020F0502020204030204" pitchFamily="34" charset="0"/>
              </a:rPr>
              <a:t>This webinar, along with responses to pre-submitted questions will be posted on N.J.D.O.E’s Grant Opportunities webpage on or about December 22, 2020.</a:t>
            </a:r>
          </a:p>
          <a:p>
            <a:pPr>
              <a:lnSpc>
                <a:spcPct val="100000"/>
              </a:lnSpc>
            </a:pPr>
            <a:r>
              <a:rPr lang="en-US" dirty="0">
                <a:latin typeface="Calibri" panose="020F0502020204030204" pitchFamily="34" charset="0"/>
                <a:cs typeface="Calibri" panose="020F0502020204030204" pitchFamily="34" charset="0"/>
              </a:rPr>
              <a:t>Questions on application submission should be directed to the EWEG Help Desk at </a:t>
            </a:r>
            <a:r>
              <a:rPr lang="en-US" dirty="0">
                <a:latin typeface="Calibri" panose="020F0502020204030204" pitchFamily="34" charset="0"/>
                <a:cs typeface="Calibri" panose="020F0502020204030204" pitchFamily="34" charset="0"/>
                <a:hlinkClick r:id="rId3"/>
              </a:rPr>
              <a:t>eweghelp@doe.nj.gov</a:t>
            </a:r>
            <a:r>
              <a:rPr lang="en-US" dirty="0">
                <a:latin typeface="Calibri" panose="020F0502020204030204" pitchFamily="34" charset="0"/>
                <a:cs typeface="Calibri" panose="020F0502020204030204" pitchFamily="34" charset="0"/>
              </a:rPr>
              <a:t>.</a:t>
            </a:r>
          </a:p>
          <a:p>
            <a:pPr>
              <a:lnSpc>
                <a:spcPct val="100000"/>
              </a:lnSpc>
            </a:pPr>
            <a:r>
              <a:rPr lang="en-US" b="1" dirty="0">
                <a:latin typeface="Calibri" panose="020F0502020204030204" pitchFamily="34" charset="0"/>
                <a:cs typeface="Calibri" panose="020F0502020204030204" pitchFamily="34" charset="0"/>
              </a:rPr>
              <a:t>We are unable to answer any grant-related questions after this webinar. For addenda and questions please refer to the </a:t>
            </a:r>
            <a:r>
              <a:rPr lang="en-US" dirty="0">
                <a:latin typeface="Calibri" panose="020F0502020204030204" pitchFamily="34" charset="0"/>
                <a:cs typeface="Calibri" panose="020F0502020204030204" pitchFamily="34" charset="0"/>
                <a:hlinkClick r:id="rId4"/>
              </a:rPr>
              <a:t>N.J.D.O.E. Discretionary Grants webpage</a:t>
            </a:r>
            <a:r>
              <a:rPr lang="en-US" b="1" dirty="0">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a:p>
            <a:pPr marL="0" indent="0" algn="ctr">
              <a:buNone/>
            </a:pPr>
            <a:endParaRPr lang="en-US" dirty="0"/>
          </a:p>
        </p:txBody>
      </p:sp>
    </p:spTree>
    <p:extLst>
      <p:ext uri="{BB962C8B-B14F-4D97-AF65-F5344CB8AC3E}">
        <p14:creationId xmlns:p14="http://schemas.microsoft.com/office/powerpoint/2010/main" val="37619683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838200" y="296289"/>
            <a:ext cx="10515600" cy="1325563"/>
          </a:xfrm>
        </p:spPr>
        <p:txBody>
          <a:bodyPr>
            <a:normAutofit/>
          </a:bodyPr>
          <a:lstStyle/>
          <a:p>
            <a:pPr algn="ctr"/>
            <a:r>
              <a:rPr lang="en-US" sz="4000" b="1" dirty="0">
                <a:solidFill>
                  <a:schemeClr val="accent5">
                    <a:lumMod val="75000"/>
                  </a:schemeClr>
                </a:solidFill>
                <a:latin typeface="Calibri" panose="020F0502020204030204" pitchFamily="34" charset="0"/>
                <a:cs typeface="Calibri" panose="020F0502020204030204" pitchFamily="34" charset="0"/>
              </a:rPr>
              <a:t>Thank You </a:t>
            </a:r>
          </a:p>
        </p:txBody>
      </p:sp>
      <p:sp>
        <p:nvSpPr>
          <p:cNvPr id="11" name="Content Placeholder 10"/>
          <p:cNvSpPr>
            <a:spLocks noGrp="1"/>
          </p:cNvSpPr>
          <p:nvPr>
            <p:ph idx="1"/>
          </p:nvPr>
        </p:nvSpPr>
        <p:spPr>
          <a:xfrm>
            <a:off x="838200" y="1534161"/>
            <a:ext cx="10515600" cy="457200"/>
          </a:xfrm>
        </p:spPr>
        <p:txBody>
          <a:bodyPr>
            <a:normAutofit/>
          </a:bodyPr>
          <a:lstStyle/>
          <a:p>
            <a:pPr marL="0" indent="0" algn="ctr">
              <a:buNone/>
            </a:pPr>
            <a:r>
              <a:rPr lang="en-US" sz="2000" dirty="0">
                <a:latin typeface="Calibri" panose="020F0502020204030204" pitchFamily="34" charset="0"/>
                <a:cs typeface="Calibri" panose="020F0502020204030204" pitchFamily="34" charset="0"/>
                <a:hlinkClick r:id="rId2"/>
              </a:rPr>
              <a:t>New Jersey Department of Education Website </a:t>
            </a:r>
            <a:endParaRPr lang="en-US" sz="2000" dirty="0">
              <a:latin typeface="Calibri" panose="020F0502020204030204" pitchFamily="34" charset="0"/>
              <a:cs typeface="Calibri" panose="020F0502020204030204" pitchFamily="34" charset="0"/>
            </a:endParaRPr>
          </a:p>
        </p:txBody>
      </p:sp>
      <p:pic>
        <p:nvPicPr>
          <p:cNvPr id="13" name="Picture 12" descr="Official seal for the State of New Jersey Department of Educatio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5126" y="2905590"/>
            <a:ext cx="1108830" cy="1108830"/>
          </a:xfrm>
          <a:prstGeom prst="rect">
            <a:avLst/>
          </a:prstGeom>
        </p:spPr>
      </p:pic>
      <p:pic>
        <p:nvPicPr>
          <p:cNvPr id="12" name="Picture 11" descr="Facebook logo."/>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07741" y="5053450"/>
            <a:ext cx="457200" cy="457200"/>
          </a:xfrm>
          <a:prstGeom prst="rect">
            <a:avLst/>
          </a:prstGeom>
        </p:spPr>
      </p:pic>
      <p:sp>
        <p:nvSpPr>
          <p:cNvPr id="14" name="TextBox 13"/>
          <p:cNvSpPr txBox="1"/>
          <p:nvPr/>
        </p:nvSpPr>
        <p:spPr>
          <a:xfrm>
            <a:off x="1212159" y="5633103"/>
            <a:ext cx="4067267" cy="307777"/>
          </a:xfrm>
          <a:prstGeom prst="rect">
            <a:avLst/>
          </a:prstGeom>
          <a:noFill/>
        </p:spPr>
        <p:txBody>
          <a:bodyPr wrap="none" rtlCol="0">
            <a:spAutoFit/>
          </a:bodyPr>
          <a:lstStyle/>
          <a:p>
            <a:r>
              <a:rPr lang="en-US" sz="1400" dirty="0">
                <a:latin typeface="Calibri" panose="020F0502020204030204" pitchFamily="34" charset="0"/>
                <a:cs typeface="Calibri" panose="020F0502020204030204" pitchFamily="34" charset="0"/>
              </a:rPr>
              <a:t>New Jersey Department of Education (</a:t>
            </a:r>
            <a:r>
              <a:rPr lang="en-US" sz="1400" dirty="0">
                <a:latin typeface="Calibri" panose="020F0502020204030204" pitchFamily="34" charset="0"/>
                <a:cs typeface="Calibri" panose="020F0502020204030204" pitchFamily="34" charset="0"/>
                <a:hlinkClick r:id="rId5"/>
              </a:rPr>
              <a:t>@njdeptofed</a:t>
            </a:r>
            <a:r>
              <a:rPr lang="en-US" sz="1400" dirty="0">
                <a:latin typeface="Calibri" panose="020F0502020204030204" pitchFamily="34" charset="0"/>
                <a:cs typeface="Calibri" panose="020F0502020204030204" pitchFamily="34" charset="0"/>
              </a:rPr>
              <a:t>)</a:t>
            </a:r>
          </a:p>
        </p:txBody>
      </p:sp>
      <p:pic>
        <p:nvPicPr>
          <p:cNvPr id="15" name="Picture 14" descr="Twitter logo."/>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867400" y="5054035"/>
            <a:ext cx="457200" cy="457200"/>
          </a:xfrm>
          <a:prstGeom prst="rect">
            <a:avLst/>
          </a:prstGeom>
        </p:spPr>
      </p:pic>
      <p:sp>
        <p:nvSpPr>
          <p:cNvPr id="16" name="TextBox 15"/>
          <p:cNvSpPr txBox="1"/>
          <p:nvPr/>
        </p:nvSpPr>
        <p:spPr>
          <a:xfrm>
            <a:off x="5195848" y="5660398"/>
            <a:ext cx="1800301" cy="307777"/>
          </a:xfrm>
          <a:prstGeom prst="rect">
            <a:avLst/>
          </a:prstGeom>
          <a:noFill/>
        </p:spPr>
        <p:txBody>
          <a:bodyPr wrap="square" rtlCol="0">
            <a:spAutoFit/>
          </a:bodyPr>
          <a:lstStyle/>
          <a:p>
            <a:pPr algn="ctr"/>
            <a:r>
              <a:rPr lang="en-US" sz="1400" dirty="0">
                <a:latin typeface="Calibri" panose="020F0502020204030204" pitchFamily="34" charset="0"/>
                <a:cs typeface="Calibri" panose="020F0502020204030204" pitchFamily="34" charset="0"/>
                <a:hlinkClick r:id="rId7"/>
              </a:rPr>
              <a:t>@NewJerseyDOE</a:t>
            </a:r>
            <a:endParaRPr lang="en-US" sz="1400" dirty="0">
              <a:latin typeface="Calibri" panose="020F0502020204030204" pitchFamily="34" charset="0"/>
              <a:cs typeface="Calibri" panose="020F0502020204030204" pitchFamily="34" charset="0"/>
            </a:endParaRPr>
          </a:p>
        </p:txBody>
      </p:sp>
      <p:pic>
        <p:nvPicPr>
          <p:cNvPr id="17" name="Picture 16" descr="Instagram logo."/>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027059" y="5117970"/>
            <a:ext cx="457200" cy="457200"/>
          </a:xfrm>
          <a:prstGeom prst="rect">
            <a:avLst/>
          </a:prstGeom>
        </p:spPr>
      </p:pic>
      <p:sp>
        <p:nvSpPr>
          <p:cNvPr id="18" name="TextBox 17"/>
          <p:cNvSpPr txBox="1"/>
          <p:nvPr/>
        </p:nvSpPr>
        <p:spPr>
          <a:xfrm>
            <a:off x="8536006" y="5686843"/>
            <a:ext cx="1439305" cy="307777"/>
          </a:xfrm>
          <a:prstGeom prst="rect">
            <a:avLst/>
          </a:prstGeom>
          <a:noFill/>
        </p:spPr>
        <p:txBody>
          <a:bodyPr wrap="none" rtlCol="0">
            <a:spAutoFit/>
          </a:bodyPr>
          <a:lstStyle/>
          <a:p>
            <a:pPr algn="ctr"/>
            <a:r>
              <a:rPr lang="en-US" sz="1400" dirty="0">
                <a:latin typeface="Calibri" panose="020F0502020204030204" pitchFamily="34" charset="0"/>
                <a:cs typeface="Calibri" panose="020F0502020204030204" pitchFamily="34" charset="0"/>
                <a:hlinkClick r:id="rId9"/>
              </a:rPr>
              <a:t>@NewJerseyDoe</a:t>
            </a:r>
            <a:endParaRPr lang="en-US" sz="1400" dirty="0">
              <a:latin typeface="Calibri" panose="020F0502020204030204" pitchFamily="34" charset="0"/>
              <a:cs typeface="Calibri" panose="020F0502020204030204" pitchFamily="34" charset="0"/>
            </a:endParaRPr>
          </a:p>
        </p:txBody>
      </p:sp>
      <p:sp>
        <p:nvSpPr>
          <p:cNvPr id="19" name="TextBox 18"/>
          <p:cNvSpPr txBox="1"/>
          <p:nvPr/>
        </p:nvSpPr>
        <p:spPr>
          <a:xfrm>
            <a:off x="5214135" y="4296309"/>
            <a:ext cx="1748940" cy="523220"/>
          </a:xfrm>
          <a:prstGeom prst="rect">
            <a:avLst/>
          </a:prstGeom>
          <a:noFill/>
        </p:spPr>
        <p:txBody>
          <a:bodyPr wrap="none" rtlCol="0">
            <a:spAutoFit/>
          </a:bodyPr>
          <a:lstStyle/>
          <a:p>
            <a:r>
              <a:rPr lang="en-US" sz="2800" b="1" dirty="0"/>
              <a:t>Follow Us!</a:t>
            </a:r>
          </a:p>
        </p:txBody>
      </p:sp>
    </p:spTree>
    <p:extLst>
      <p:ext uri="{BB962C8B-B14F-4D97-AF65-F5344CB8AC3E}">
        <p14:creationId xmlns:p14="http://schemas.microsoft.com/office/powerpoint/2010/main" val="1283581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681C5-6F4C-48B2-8A35-F7192D158EC4}"/>
              </a:ext>
            </a:extLst>
          </p:cNvPr>
          <p:cNvSpPr>
            <a:spLocks noGrp="1"/>
          </p:cNvSpPr>
          <p:nvPr>
            <p:ph type="title"/>
          </p:nvPr>
        </p:nvSpPr>
        <p:spPr>
          <a:xfrm>
            <a:off x="785677" y="339878"/>
            <a:ext cx="9264287" cy="1195304"/>
          </a:xfrm>
        </p:spPr>
        <p:txBody>
          <a:bodyPr>
            <a:normAutofit/>
          </a:bodyPr>
          <a:lstStyle/>
          <a:p>
            <a:pPr algn="ctr"/>
            <a:r>
              <a:rPr lang="en-US" sz="4000" b="1" dirty="0">
                <a:solidFill>
                  <a:schemeClr val="accent5">
                    <a:lumMod val="75000"/>
                  </a:schemeClr>
                </a:solidFill>
                <a:latin typeface="Calibri" panose="020F0502020204030204" pitchFamily="34" charset="0"/>
                <a:cs typeface="Calibri" panose="020F0502020204030204" pitchFamily="34" charset="0"/>
              </a:rPr>
              <a:t>Appendix A Resources</a:t>
            </a:r>
            <a:endParaRPr lang="en-US" sz="40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8C5C7475-1B44-4BCA-8188-FB7F7FB9942C}"/>
              </a:ext>
            </a:extLst>
          </p:cNvPr>
          <p:cNvSpPr>
            <a:spLocks noGrp="1"/>
          </p:cNvSpPr>
          <p:nvPr>
            <p:ph idx="1"/>
          </p:nvPr>
        </p:nvSpPr>
        <p:spPr>
          <a:xfrm>
            <a:off x="785677" y="1400175"/>
            <a:ext cx="10405784" cy="4338017"/>
          </a:xfrm>
        </p:spPr>
        <p:txBody>
          <a:bodyPr>
            <a:noAutofit/>
          </a:bodyPr>
          <a:lstStyle/>
          <a:p>
            <a:r>
              <a:rPr lang="en-US" dirty="0">
                <a:latin typeface="Calibri" panose="020F0502020204030204" pitchFamily="34" charset="0"/>
                <a:cs typeface="Calibri" panose="020F0502020204030204" pitchFamily="34" charset="0"/>
              </a:rPr>
              <a:t>Evidence-based interventions and research organizations with evidence-based resources is provided in Appendix A.</a:t>
            </a:r>
          </a:p>
          <a:p>
            <a:r>
              <a:rPr lang="en-US" dirty="0">
                <a:latin typeface="Calibri" panose="020F0502020204030204" pitchFamily="34" charset="0"/>
                <a:cs typeface="Calibri" panose="020F0502020204030204" pitchFamily="34" charset="0"/>
              </a:rPr>
              <a:t>Applicants may select evidence-based interventions from Appendix A or select other evidence-based interventions or instructional strategies aligned with those three (3) focus areas.</a:t>
            </a:r>
          </a:p>
          <a:p>
            <a:r>
              <a:rPr lang="en-US" b="1" dirty="0">
                <a:latin typeface="Calibri" panose="020F0502020204030204" pitchFamily="34" charset="0"/>
                <a:cs typeface="Calibri" panose="020F0502020204030204" pitchFamily="34" charset="0"/>
              </a:rPr>
              <a:t>NOTE</a:t>
            </a:r>
            <a:r>
              <a:rPr lang="en-US" dirty="0">
                <a:latin typeface="Calibri" panose="020F0502020204030204" pitchFamily="34" charset="0"/>
                <a:cs typeface="Calibri" panose="020F0502020204030204" pitchFamily="34" charset="0"/>
              </a:rPr>
              <a:t>: </a:t>
            </a:r>
            <a:r>
              <a:rPr lang="en-US" b="1" dirty="0">
                <a:latin typeface="Calibri" panose="020F0502020204030204" pitchFamily="34" charset="0"/>
                <a:cs typeface="Calibri" panose="020F0502020204030204" pitchFamily="34" charset="0"/>
              </a:rPr>
              <a:t>Inclusion in Appendix A does not constitute an endorsement of the intervention by the N.J.D.O.E. </a:t>
            </a:r>
          </a:p>
        </p:txBody>
      </p:sp>
    </p:spTree>
    <p:extLst>
      <p:ext uri="{BB962C8B-B14F-4D97-AF65-F5344CB8AC3E}">
        <p14:creationId xmlns:p14="http://schemas.microsoft.com/office/powerpoint/2010/main" val="3190517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9DAD7-3A57-4467-99CA-DA861D09E96C}"/>
              </a:ext>
            </a:extLst>
          </p:cNvPr>
          <p:cNvSpPr>
            <a:spLocks noGrp="1"/>
          </p:cNvSpPr>
          <p:nvPr>
            <p:ph type="title"/>
          </p:nvPr>
        </p:nvSpPr>
        <p:spPr>
          <a:xfrm>
            <a:off x="1447800" y="355602"/>
            <a:ext cx="8191500" cy="1325563"/>
          </a:xfrm>
        </p:spPr>
        <p:txBody>
          <a:bodyPr>
            <a:normAutofit/>
          </a:bodyPr>
          <a:lstStyle/>
          <a:p>
            <a:pPr algn="ctr"/>
            <a:r>
              <a:rPr lang="en-US" sz="4000" b="1" dirty="0">
                <a:solidFill>
                  <a:schemeClr val="accent5">
                    <a:lumMod val="75000"/>
                  </a:schemeClr>
                </a:solidFill>
                <a:latin typeface="Calibri" panose="020F0502020204030204" pitchFamily="34" charset="0"/>
                <a:cs typeface="Calibri" panose="020F0502020204030204" pitchFamily="34" charset="0"/>
              </a:rPr>
              <a:t>Available Funding</a:t>
            </a:r>
          </a:p>
        </p:txBody>
      </p:sp>
      <p:sp>
        <p:nvSpPr>
          <p:cNvPr id="3" name="Content Placeholder 2">
            <a:extLst>
              <a:ext uri="{FF2B5EF4-FFF2-40B4-BE49-F238E27FC236}">
                <a16:creationId xmlns:a16="http://schemas.microsoft.com/office/drawing/2014/main" id="{524C556D-10AD-4D13-A603-70D152665038}"/>
              </a:ext>
            </a:extLst>
          </p:cNvPr>
          <p:cNvSpPr>
            <a:spLocks noGrp="1"/>
          </p:cNvSpPr>
          <p:nvPr>
            <p:ph idx="1"/>
          </p:nvPr>
        </p:nvSpPr>
        <p:spPr>
          <a:xfrm>
            <a:off x="838200" y="1562100"/>
            <a:ext cx="10515600" cy="4614863"/>
          </a:xfrm>
        </p:spPr>
        <p:txBody>
          <a:bodyPr vert="horz" lIns="91440" tIns="45720" rIns="91440" bIns="45720" rtlCol="0">
            <a:noAutofit/>
          </a:bodyPr>
          <a:lstStyle/>
          <a:p>
            <a:pPr>
              <a:spcAft>
                <a:spcPts val="1200"/>
              </a:spcAft>
            </a:pPr>
            <a:r>
              <a:rPr lang="en-US" dirty="0">
                <a:latin typeface="Calibri" panose="020F0502020204030204" pitchFamily="34" charset="0"/>
                <a:cs typeface="Calibri" panose="020F0502020204030204" pitchFamily="34" charset="0"/>
              </a:rPr>
              <a:t>Approximately $2.5 million in grant awards funded by the Coronavirus Aid, Relief, and Economic Security Act (CARES Act), Elementary and Secondary School Emergency Relief (ESSER) Fund. </a:t>
            </a:r>
          </a:p>
          <a:p>
            <a:pPr>
              <a:spcAft>
                <a:spcPts val="1200"/>
              </a:spcAft>
            </a:pPr>
            <a:r>
              <a:rPr lang="en-US" dirty="0">
                <a:latin typeface="Calibri" panose="020F0502020204030204" pitchFamily="34" charset="0"/>
                <a:cs typeface="Calibri" panose="020F0502020204030204" pitchFamily="34" charset="0"/>
              </a:rPr>
              <a:t>Sixteen (16) awards of approximately $156,425 each for successful applicants. Final awards are subject to the availability of ESSER funds.</a:t>
            </a:r>
          </a:p>
          <a:p>
            <a:r>
              <a:rPr lang="en-US" dirty="0">
                <a:latin typeface="Calibri" panose="020F0502020204030204" pitchFamily="34" charset="0"/>
                <a:cs typeface="Calibri" panose="020F0502020204030204" pitchFamily="34" charset="0"/>
              </a:rPr>
              <a:t>Funds provided under this grant program are one-time and are not subject to the federal </a:t>
            </a:r>
            <a:r>
              <a:rPr lang="en-US" dirty="0">
                <a:latin typeface="Calibri" panose="020F0502020204030204" pitchFamily="34" charset="0"/>
                <a:cs typeface="Calibri" panose="020F0502020204030204" pitchFamily="34" charset="0"/>
                <a:hlinkClick r:id="rId3"/>
              </a:rPr>
              <a:t>Elementary and Secondary Education Act (ESEA) section 1118</a:t>
            </a:r>
            <a:r>
              <a:rPr lang="en-US" dirty="0">
                <a:latin typeface="Calibri" panose="020F0502020204030204" pitchFamily="34" charset="0"/>
                <a:cs typeface="Calibri" panose="020F0502020204030204" pitchFamily="34" charset="0"/>
              </a:rPr>
              <a:t> “supplement, not supplant” rule. Guidance on the allowable uses of ESSER can be found on the </a:t>
            </a:r>
            <a:r>
              <a:rPr lang="en-US" dirty="0">
                <a:latin typeface="Calibri" panose="020F0502020204030204" pitchFamily="34" charset="0"/>
                <a:cs typeface="Calibri" panose="020F0502020204030204" pitchFamily="34" charset="0"/>
                <a:hlinkClick r:id="rId4"/>
              </a:rPr>
              <a:t>N.J.D.O.E. website</a:t>
            </a:r>
            <a:r>
              <a:rPr lang="en-US"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4244765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30328-C963-49B9-A0F3-5884A51B26CC}"/>
              </a:ext>
            </a:extLst>
          </p:cNvPr>
          <p:cNvSpPr>
            <a:spLocks noGrp="1"/>
          </p:cNvSpPr>
          <p:nvPr>
            <p:ph type="title"/>
          </p:nvPr>
        </p:nvSpPr>
        <p:spPr>
          <a:xfrm>
            <a:off x="1125583" y="380275"/>
            <a:ext cx="8697686" cy="1019536"/>
          </a:xfrm>
        </p:spPr>
        <p:txBody>
          <a:bodyPr>
            <a:normAutofit/>
          </a:bodyPr>
          <a:lstStyle/>
          <a:p>
            <a:pPr algn="ctr"/>
            <a:r>
              <a:rPr lang="en-US" sz="4000" b="1" dirty="0">
                <a:solidFill>
                  <a:schemeClr val="accent5">
                    <a:lumMod val="75000"/>
                  </a:schemeClr>
                </a:solidFill>
                <a:latin typeface="Calibri" panose="020F0502020204030204" pitchFamily="34" charset="0"/>
                <a:cs typeface="Calibri" panose="020F0502020204030204" pitchFamily="34" charset="0"/>
              </a:rPr>
              <a:t>Eligibility Information</a:t>
            </a:r>
          </a:p>
        </p:txBody>
      </p:sp>
      <p:sp>
        <p:nvSpPr>
          <p:cNvPr id="3" name="Content Placeholder 2">
            <a:extLst>
              <a:ext uri="{FF2B5EF4-FFF2-40B4-BE49-F238E27FC236}">
                <a16:creationId xmlns:a16="http://schemas.microsoft.com/office/drawing/2014/main" id="{55304389-CD35-4EA8-A972-2D80DAC24D82}"/>
              </a:ext>
            </a:extLst>
          </p:cNvPr>
          <p:cNvSpPr>
            <a:spLocks noGrp="1"/>
          </p:cNvSpPr>
          <p:nvPr>
            <p:ph idx="1"/>
          </p:nvPr>
        </p:nvSpPr>
        <p:spPr>
          <a:xfrm>
            <a:off x="819150" y="1616619"/>
            <a:ext cx="9772650" cy="4351338"/>
          </a:xfrm>
        </p:spPr>
        <p:txBody>
          <a:bodyPr vert="horz" lIns="91440" tIns="45720" rIns="91440" bIns="45720" rtlCol="0">
            <a:noAutofit/>
          </a:bodyPr>
          <a:lstStyle/>
          <a:p>
            <a:pPr>
              <a:spcAft>
                <a:spcPts val="2400"/>
              </a:spcAft>
            </a:pPr>
            <a:r>
              <a:rPr lang="en-US" b="1" dirty="0">
                <a:latin typeface="Calibri" panose="020F0502020204030204" pitchFamily="34" charset="0"/>
                <a:cs typeface="Calibri" panose="020F0502020204030204" pitchFamily="34" charset="0"/>
              </a:rPr>
              <a:t>New Jersey public school districts, including Charter and Renaissance schools.</a:t>
            </a:r>
          </a:p>
          <a:p>
            <a:pPr>
              <a:spcAft>
                <a:spcPts val="2400"/>
              </a:spcAft>
            </a:pPr>
            <a:r>
              <a:rPr lang="en-US" dirty="0">
                <a:latin typeface="Calibri" panose="020F0502020204030204" pitchFamily="34" charset="0"/>
                <a:cs typeface="Calibri" panose="020F0502020204030204" pitchFamily="34" charset="0"/>
              </a:rPr>
              <a:t>No cost sharing or matching required.</a:t>
            </a:r>
          </a:p>
          <a:p>
            <a:r>
              <a:rPr lang="en-US" dirty="0">
                <a:latin typeface="Calibri" panose="020F0502020204030204" pitchFamily="34" charset="0"/>
                <a:cs typeface="Calibri" panose="020F0502020204030204" pitchFamily="34" charset="0"/>
              </a:rPr>
              <a:t>Awarded grantees may not award subgrants to entities to directly carry out project activities.</a:t>
            </a:r>
          </a:p>
        </p:txBody>
      </p:sp>
    </p:spTree>
    <p:extLst>
      <p:ext uri="{BB962C8B-B14F-4D97-AF65-F5344CB8AC3E}">
        <p14:creationId xmlns:p14="http://schemas.microsoft.com/office/powerpoint/2010/main" val="1109440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34BE1-AE06-4F67-B7B9-64B4E6C8F773}"/>
              </a:ext>
            </a:extLst>
          </p:cNvPr>
          <p:cNvSpPr>
            <a:spLocks noGrp="1"/>
          </p:cNvSpPr>
          <p:nvPr>
            <p:ph type="title"/>
          </p:nvPr>
        </p:nvSpPr>
        <p:spPr>
          <a:xfrm>
            <a:off x="181405" y="468247"/>
            <a:ext cx="9921240" cy="727847"/>
          </a:xfrm>
        </p:spPr>
        <p:txBody>
          <a:bodyPr>
            <a:normAutofit/>
          </a:bodyPr>
          <a:lstStyle/>
          <a:p>
            <a:pPr algn="ctr"/>
            <a:r>
              <a:rPr lang="en-US" sz="4000" b="1" dirty="0">
                <a:solidFill>
                  <a:schemeClr val="accent5">
                    <a:lumMod val="75000"/>
                  </a:schemeClr>
                </a:solidFill>
                <a:latin typeface="Calibri" panose="020F0502020204030204" pitchFamily="34" charset="0"/>
                <a:cs typeface="Calibri" panose="020F0502020204030204" pitchFamily="34" charset="0"/>
              </a:rPr>
              <a:t>Reporting Requirements</a:t>
            </a:r>
          </a:p>
        </p:txBody>
      </p:sp>
      <p:sp>
        <p:nvSpPr>
          <p:cNvPr id="8" name="Rectangle 2">
            <a:extLst>
              <a:ext uri="{FF2B5EF4-FFF2-40B4-BE49-F238E27FC236}">
                <a16:creationId xmlns:a16="http://schemas.microsoft.com/office/drawing/2014/main" id="{CF9B0EFD-C075-4FA1-9D86-8BC5239E8EE5}"/>
              </a:ext>
            </a:extLst>
          </p:cNvPr>
          <p:cNvSpPr>
            <a:spLocks noChangeArrowheads="1"/>
          </p:cNvSpPr>
          <p:nvPr/>
        </p:nvSpPr>
        <p:spPr bwMode="auto">
          <a:xfrm>
            <a:off x="713936" y="1439269"/>
            <a:ext cx="10636551"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r"/>
                <a:tab pos="2743200" algn="ctr"/>
                <a:tab pos="5486400" algn="r"/>
              </a:tabLst>
              <a:defRPr>
                <a:solidFill>
                  <a:schemeClr val="tx1"/>
                </a:solidFill>
                <a:latin typeface="Arial" panose="020B0604020202020204" pitchFamily="34" charset="0"/>
              </a:defRPr>
            </a:lvl1pPr>
            <a:lvl2pPr eaLnBrk="0" fontAlgn="base" hangingPunct="0">
              <a:spcBef>
                <a:spcPct val="0"/>
              </a:spcBef>
              <a:spcAft>
                <a:spcPct val="0"/>
              </a:spcAft>
              <a:tabLst>
                <a:tab pos="457200" algn="r"/>
                <a:tab pos="2743200" algn="ctr"/>
                <a:tab pos="5486400" algn="r"/>
              </a:tabLst>
              <a:defRPr>
                <a:solidFill>
                  <a:schemeClr val="tx1"/>
                </a:solidFill>
                <a:latin typeface="Arial" panose="020B0604020202020204" pitchFamily="34" charset="0"/>
              </a:defRPr>
            </a:lvl2pPr>
            <a:lvl3pPr eaLnBrk="0" fontAlgn="base" hangingPunct="0">
              <a:spcBef>
                <a:spcPct val="0"/>
              </a:spcBef>
              <a:spcAft>
                <a:spcPct val="0"/>
              </a:spcAft>
              <a:tabLst>
                <a:tab pos="457200" algn="r"/>
                <a:tab pos="2743200" algn="ctr"/>
                <a:tab pos="5486400" algn="r"/>
              </a:tabLst>
              <a:defRPr>
                <a:solidFill>
                  <a:schemeClr val="tx1"/>
                </a:solidFill>
                <a:latin typeface="Arial" panose="020B0604020202020204" pitchFamily="34" charset="0"/>
              </a:defRPr>
            </a:lvl3pPr>
            <a:lvl4pPr eaLnBrk="0" fontAlgn="base" hangingPunct="0">
              <a:spcBef>
                <a:spcPct val="0"/>
              </a:spcBef>
              <a:spcAft>
                <a:spcPct val="0"/>
              </a:spcAft>
              <a:tabLst>
                <a:tab pos="457200" algn="r"/>
                <a:tab pos="2743200" algn="ctr"/>
                <a:tab pos="5486400" algn="r"/>
              </a:tabLst>
              <a:defRPr>
                <a:solidFill>
                  <a:schemeClr val="tx1"/>
                </a:solidFill>
                <a:latin typeface="Arial" panose="020B0604020202020204" pitchFamily="34" charset="0"/>
              </a:defRPr>
            </a:lvl4pPr>
            <a:lvl5pPr eaLnBrk="0" fontAlgn="base" hangingPunct="0">
              <a:spcBef>
                <a:spcPct val="0"/>
              </a:spcBef>
              <a:spcAft>
                <a:spcPct val="0"/>
              </a:spcAft>
              <a:tabLst>
                <a:tab pos="457200" algn="r"/>
                <a:tab pos="2743200" algn="ctr"/>
                <a:tab pos="5486400" algn="r"/>
              </a:tabLst>
              <a:defRPr>
                <a:solidFill>
                  <a:schemeClr val="tx1"/>
                </a:solidFill>
                <a:latin typeface="Arial" panose="020B0604020202020204" pitchFamily="34" charset="0"/>
              </a:defRPr>
            </a:lvl5pPr>
            <a:lvl6pPr eaLnBrk="0" fontAlgn="base" hangingPunct="0">
              <a:spcBef>
                <a:spcPct val="0"/>
              </a:spcBef>
              <a:spcAft>
                <a:spcPct val="0"/>
              </a:spcAft>
              <a:tabLst>
                <a:tab pos="457200" algn="r"/>
                <a:tab pos="2743200" algn="ctr"/>
                <a:tab pos="5486400" algn="r"/>
              </a:tabLst>
              <a:defRPr>
                <a:solidFill>
                  <a:schemeClr val="tx1"/>
                </a:solidFill>
                <a:latin typeface="Arial" panose="020B0604020202020204" pitchFamily="34" charset="0"/>
              </a:defRPr>
            </a:lvl6pPr>
            <a:lvl7pPr eaLnBrk="0" fontAlgn="base" hangingPunct="0">
              <a:spcBef>
                <a:spcPct val="0"/>
              </a:spcBef>
              <a:spcAft>
                <a:spcPct val="0"/>
              </a:spcAft>
              <a:tabLst>
                <a:tab pos="457200" algn="r"/>
                <a:tab pos="2743200" algn="ctr"/>
                <a:tab pos="5486400" algn="r"/>
              </a:tabLst>
              <a:defRPr>
                <a:solidFill>
                  <a:schemeClr val="tx1"/>
                </a:solidFill>
                <a:latin typeface="Arial" panose="020B0604020202020204" pitchFamily="34" charset="0"/>
              </a:defRPr>
            </a:lvl7pPr>
            <a:lvl8pPr eaLnBrk="0" fontAlgn="base" hangingPunct="0">
              <a:spcBef>
                <a:spcPct val="0"/>
              </a:spcBef>
              <a:spcAft>
                <a:spcPct val="0"/>
              </a:spcAft>
              <a:tabLst>
                <a:tab pos="457200" algn="r"/>
                <a:tab pos="2743200" algn="ctr"/>
                <a:tab pos="5486400" algn="r"/>
              </a:tabLst>
              <a:defRPr>
                <a:solidFill>
                  <a:schemeClr val="tx1"/>
                </a:solidFill>
                <a:latin typeface="Arial" panose="020B0604020202020204" pitchFamily="34" charset="0"/>
              </a:defRPr>
            </a:lvl8pPr>
            <a:lvl9pPr eaLnBrk="0" fontAlgn="base" hangingPunct="0">
              <a:spcBef>
                <a:spcPct val="0"/>
              </a:spcBef>
              <a:spcAft>
                <a:spcPct val="0"/>
              </a:spcAft>
              <a:tabLst>
                <a:tab pos="457200" algn="r"/>
                <a:tab pos="2743200" algn="ctr"/>
                <a:tab pos="5486400" algn="r"/>
              </a:tabLst>
              <a:defRPr>
                <a:solidFill>
                  <a:schemeClr val="tx1"/>
                </a:solidFill>
                <a:latin typeface="Arial" panose="020B0604020202020204" pitchFamily="34" charset="0"/>
              </a:defRPr>
            </a:lvl9pPr>
          </a:lstStyle>
          <a:p>
            <a:pPr marL="171450" marR="0" lvl="0" indent="-171450" algn="just" defTabSz="914400" rtl="0" eaLnBrk="0" fontAlgn="base" latinLnBrk="0" hangingPunct="0">
              <a:lnSpc>
                <a:spcPct val="100000"/>
              </a:lnSpc>
              <a:spcBef>
                <a:spcPct val="0"/>
              </a:spcBef>
              <a:spcAft>
                <a:spcPts val="1200"/>
              </a:spcAft>
              <a:buClrTx/>
              <a:buSzTx/>
              <a:buFont typeface="Arial" panose="020B0604020202020204" pitchFamily="34" charset="0"/>
              <a:buChar char="•"/>
              <a:tabLst>
                <a:tab pos="457200" algn="r"/>
                <a:tab pos="2743200" algn="ctr"/>
                <a:tab pos="5486400" algn="r"/>
              </a:tabLst>
            </a:pPr>
            <a:r>
              <a:rPr lang="en-US" altLang="en-US" sz="2800" dirty="0">
                <a:latin typeface="+mn-lt"/>
              </a:rPr>
              <a:t>Award recipients will be required to provide the relevant data as part of their interim and final program and fiscal progress reports.</a:t>
            </a:r>
          </a:p>
          <a:p>
            <a:pPr marL="171450" lvl="0" indent="-171450">
              <a:buFont typeface="Arial" panose="020B0604020202020204" pitchFamily="34" charset="0"/>
              <a:buChar char="•"/>
            </a:pPr>
            <a:r>
              <a:rPr lang="en-US" altLang="en-US" sz="2800" dirty="0">
                <a:latin typeface="+mn-lt"/>
              </a:rPr>
              <a:t>All interim and final progress reports must be submitted through the </a:t>
            </a:r>
            <a:r>
              <a:rPr lang="en-US" sz="2800" dirty="0">
                <a:latin typeface="Calibri" panose="020F0502020204030204" pitchFamily="34" charset="0"/>
                <a:cs typeface="Calibri" panose="020F0502020204030204" pitchFamily="34" charset="0"/>
              </a:rPr>
              <a:t>Electronic Web-Enabled Grant (</a:t>
            </a:r>
            <a:r>
              <a:rPr lang="en-US" altLang="en-US" sz="2800" dirty="0">
                <a:latin typeface="+mn-lt"/>
              </a:rPr>
              <a:t>EWEG) system through</a:t>
            </a:r>
            <a:r>
              <a:rPr kumimoji="0" lang="en-US" altLang="en-US" sz="2400" b="0" i="0" u="none" strike="noStrike" cap="none" normalizeH="0" baseline="0" dirty="0">
                <a:ln>
                  <a:noFill/>
                </a:ln>
                <a:solidFill>
                  <a:schemeClr val="tx1"/>
                </a:solidFill>
                <a:effectLst/>
                <a:latin typeface="+mn-lt"/>
                <a:ea typeface="Times" panose="02020603050405020304" pitchFamily="18" charset="0"/>
                <a:cs typeface="Calibri" panose="020F0502020204030204" pitchFamily="34" charset="0"/>
              </a:rPr>
              <a:t> </a:t>
            </a:r>
            <a:r>
              <a:rPr kumimoji="0" lang="en-US" altLang="en-US" sz="2800" b="0" i="0" u="none" strike="noStrike" cap="none" normalizeH="0" baseline="0" dirty="0">
                <a:ln>
                  <a:noFill/>
                </a:ln>
                <a:solidFill>
                  <a:schemeClr val="tx1"/>
                </a:solidFill>
                <a:effectLst/>
                <a:latin typeface="+mn-lt"/>
                <a:ea typeface="Times" panose="02020603050405020304" pitchFamily="18" charset="0"/>
                <a:cs typeface="Calibri" panose="020F0502020204030204" pitchFamily="34" charset="0"/>
                <a:hlinkClick r:id="rId3"/>
              </a:rPr>
              <a:t>New Jersey Homeroom </a:t>
            </a:r>
            <a:r>
              <a:rPr lang="en-US" altLang="en-US" sz="2800" dirty="0">
                <a:latin typeface="+mn-lt"/>
              </a:rPr>
              <a:t>on the following due dates:</a:t>
            </a:r>
          </a:p>
        </p:txBody>
      </p:sp>
      <p:graphicFrame>
        <p:nvGraphicFramePr>
          <p:cNvPr id="7" name="Content Placeholder 6">
            <a:extLst>
              <a:ext uri="{FF2B5EF4-FFF2-40B4-BE49-F238E27FC236}">
                <a16:creationId xmlns:a16="http://schemas.microsoft.com/office/drawing/2014/main" id="{E5D5C0FC-4B7E-481D-B597-14E9D3A18B6B}"/>
              </a:ext>
            </a:extLst>
          </p:cNvPr>
          <p:cNvGraphicFramePr>
            <a:graphicFrameLocks noGrp="1"/>
          </p:cNvGraphicFramePr>
          <p:nvPr>
            <p:ph idx="1"/>
            <p:extLst>
              <p:ext uri="{D42A27DB-BD31-4B8C-83A1-F6EECF244321}">
                <p14:modId xmlns:p14="http://schemas.microsoft.com/office/powerpoint/2010/main" val="1767652554"/>
              </p:ext>
            </p:extLst>
          </p:nvPr>
        </p:nvGraphicFramePr>
        <p:xfrm>
          <a:off x="404812" y="4083102"/>
          <a:ext cx="11382375" cy="1463040"/>
        </p:xfrm>
        <a:graphic>
          <a:graphicData uri="http://schemas.openxmlformats.org/drawingml/2006/table">
            <a:tbl>
              <a:tblPr firstRow="1" firstCol="1" bandRow="1">
                <a:tableStyleId>{5C22544A-7EE6-4342-B048-85BDC9FD1C3A}</a:tableStyleId>
              </a:tblPr>
              <a:tblGrid>
                <a:gridCol w="3857110">
                  <a:extLst>
                    <a:ext uri="{9D8B030D-6E8A-4147-A177-3AD203B41FA5}">
                      <a16:colId xmlns:a16="http://schemas.microsoft.com/office/drawing/2014/main" val="2794387078"/>
                    </a:ext>
                  </a:extLst>
                </a:gridCol>
                <a:gridCol w="4782064">
                  <a:extLst>
                    <a:ext uri="{9D8B030D-6E8A-4147-A177-3AD203B41FA5}">
                      <a16:colId xmlns:a16="http://schemas.microsoft.com/office/drawing/2014/main" val="2401856691"/>
                    </a:ext>
                  </a:extLst>
                </a:gridCol>
                <a:gridCol w="2743201">
                  <a:extLst>
                    <a:ext uri="{9D8B030D-6E8A-4147-A177-3AD203B41FA5}">
                      <a16:colId xmlns:a16="http://schemas.microsoft.com/office/drawing/2014/main" val="1462896003"/>
                    </a:ext>
                  </a:extLst>
                </a:gridCol>
              </a:tblGrid>
              <a:tr h="319405">
                <a:tc>
                  <a:txBody>
                    <a:bodyPr/>
                    <a:lstStyle/>
                    <a:p>
                      <a:pPr algn="ctr">
                        <a:tabLst>
                          <a:tab pos="0" algn="l"/>
                          <a:tab pos="2743200" algn="ctr"/>
                          <a:tab pos="5486400" algn="r"/>
                        </a:tabLst>
                      </a:pPr>
                      <a:r>
                        <a:rPr lang="en-US" sz="2400" u="none" dirty="0">
                          <a:solidFill>
                            <a:schemeClr val="tx1"/>
                          </a:solidFill>
                          <a:effectLst/>
                        </a:rPr>
                        <a:t>Reporting Period</a:t>
                      </a:r>
                      <a:endParaRPr lang="en-US" sz="2400" u="none" dirty="0">
                        <a:solidFill>
                          <a:schemeClr val="tx1"/>
                        </a:solidFill>
                        <a:effectLst/>
                        <a:latin typeface="Times" panose="02020603050405020304" pitchFamily="18"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ctr">
                        <a:tabLst>
                          <a:tab pos="0" algn="l"/>
                          <a:tab pos="2743200" algn="ctr"/>
                          <a:tab pos="5486400" algn="r"/>
                        </a:tabLst>
                      </a:pPr>
                      <a:r>
                        <a:rPr lang="en-US" sz="2400" dirty="0">
                          <a:solidFill>
                            <a:schemeClr val="tx1"/>
                          </a:solidFill>
                          <a:effectLst/>
                        </a:rPr>
                        <a:t>Report Period Dates</a:t>
                      </a:r>
                      <a:endParaRPr lang="en-US" sz="2400" dirty="0">
                        <a:solidFill>
                          <a:schemeClr val="tx1"/>
                        </a:solidFill>
                        <a:effectLst/>
                        <a:latin typeface="Times" panose="02020603050405020304" pitchFamily="18"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ctr">
                        <a:tabLst>
                          <a:tab pos="0" algn="l"/>
                          <a:tab pos="2743200" algn="ctr"/>
                          <a:tab pos="5486400" algn="r"/>
                        </a:tabLst>
                      </a:pPr>
                      <a:r>
                        <a:rPr lang="en-US" sz="2400" dirty="0">
                          <a:solidFill>
                            <a:schemeClr val="tx1"/>
                          </a:solidFill>
                          <a:effectLst/>
                        </a:rPr>
                        <a:t>Due Date</a:t>
                      </a:r>
                      <a:endParaRPr lang="en-US" sz="2400" dirty="0">
                        <a:solidFill>
                          <a:schemeClr val="tx1"/>
                        </a:solidFill>
                        <a:effectLst/>
                        <a:latin typeface="Times" panose="02020603050405020304" pitchFamily="18"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812906203"/>
                  </a:ext>
                </a:extLst>
              </a:tr>
              <a:tr h="267970">
                <a:tc>
                  <a:txBody>
                    <a:bodyPr/>
                    <a:lstStyle/>
                    <a:p>
                      <a:pPr>
                        <a:tabLst>
                          <a:tab pos="0" algn="l"/>
                          <a:tab pos="2743200" algn="ctr"/>
                          <a:tab pos="5486400" algn="r"/>
                        </a:tabLst>
                      </a:pPr>
                      <a:r>
                        <a:rPr lang="en-US" sz="2400" dirty="0">
                          <a:solidFill>
                            <a:schemeClr val="tx1"/>
                          </a:solidFill>
                          <a:effectLst/>
                        </a:rPr>
                        <a:t>1st Interim Program &amp; Fiscal</a:t>
                      </a:r>
                      <a:endParaRPr lang="en-US" sz="2400" dirty="0">
                        <a:solidFill>
                          <a:schemeClr val="tx1"/>
                        </a:solidFill>
                        <a:effectLst/>
                        <a:latin typeface="Times" panose="02020603050405020304" pitchFamily="18"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tabLst>
                          <a:tab pos="0" algn="l"/>
                          <a:tab pos="2743200" algn="ctr"/>
                          <a:tab pos="5486400" algn="r"/>
                        </a:tabLst>
                      </a:pPr>
                      <a:r>
                        <a:rPr lang="en-US" sz="2400" dirty="0">
                          <a:effectLst/>
                        </a:rPr>
                        <a:t>April 1, 2021 – September 30, 2021</a:t>
                      </a:r>
                      <a:endParaRPr lang="en-US" sz="2400" dirty="0">
                        <a:effectLst/>
                        <a:latin typeface="Times"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l">
                        <a:tabLst>
                          <a:tab pos="0" algn="l"/>
                        </a:tabLst>
                      </a:pPr>
                      <a:r>
                        <a:rPr lang="en-US" sz="2400" dirty="0">
                          <a:effectLst/>
                        </a:rPr>
                        <a:t>October 31, 2021</a:t>
                      </a:r>
                      <a:endParaRPr lang="en-US" sz="2400" dirty="0">
                        <a:effectLst/>
                        <a:latin typeface="Times"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942377089"/>
                  </a:ext>
                </a:extLst>
              </a:tr>
              <a:tr h="222250">
                <a:tc>
                  <a:txBody>
                    <a:bodyPr/>
                    <a:lstStyle/>
                    <a:p>
                      <a:pPr>
                        <a:tabLst>
                          <a:tab pos="0" algn="l"/>
                          <a:tab pos="2743200" algn="ctr"/>
                          <a:tab pos="5486400" algn="r"/>
                        </a:tabLst>
                      </a:pPr>
                      <a:r>
                        <a:rPr lang="en-US" sz="2400" dirty="0">
                          <a:solidFill>
                            <a:schemeClr val="tx1"/>
                          </a:solidFill>
                          <a:effectLst/>
                        </a:rPr>
                        <a:t>2nd Interim Program &amp; Fiscal</a:t>
                      </a:r>
                      <a:endParaRPr lang="en-US" sz="2400" dirty="0">
                        <a:solidFill>
                          <a:schemeClr val="tx1"/>
                        </a:solidFill>
                        <a:effectLst/>
                        <a:latin typeface="Times" panose="02020603050405020304" pitchFamily="18"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tabLst>
                          <a:tab pos="0" algn="l"/>
                          <a:tab pos="2743200" algn="ctr"/>
                          <a:tab pos="5486400" algn="r"/>
                        </a:tabLst>
                      </a:pPr>
                      <a:r>
                        <a:rPr lang="en-US" sz="2400" dirty="0">
                          <a:effectLst/>
                        </a:rPr>
                        <a:t>April 1, 2021 – March 31, 2022</a:t>
                      </a:r>
                      <a:endParaRPr lang="en-US" sz="2400" dirty="0">
                        <a:effectLst/>
                        <a:latin typeface="Times" panose="02020603050405020304" pitchFamily="18" charset="0"/>
                        <a:cs typeface="Times New Roman" panose="02020603050405020304" pitchFamily="18" charset="0"/>
                      </a:endParaRPr>
                    </a:p>
                  </a:txBody>
                  <a:tcPr marL="68580" marR="68580" marT="0" marB="0"/>
                </a:tc>
                <a:tc>
                  <a:txBody>
                    <a:bodyPr/>
                    <a:lstStyle/>
                    <a:p>
                      <a:pPr algn="l">
                        <a:tabLst>
                          <a:tab pos="0" algn="l"/>
                          <a:tab pos="2743200" algn="ctr"/>
                          <a:tab pos="5486400" algn="r"/>
                        </a:tabLst>
                      </a:pPr>
                      <a:r>
                        <a:rPr lang="en-US" sz="2400" dirty="0">
                          <a:effectLst/>
                        </a:rPr>
                        <a:t>April 30, 2022</a:t>
                      </a:r>
                      <a:endParaRPr lang="en-US" sz="2400" dirty="0">
                        <a:effectLst/>
                        <a:latin typeface="Times"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67239966"/>
                  </a:ext>
                </a:extLst>
              </a:tr>
              <a:tr h="222250">
                <a:tc>
                  <a:txBody>
                    <a:bodyPr/>
                    <a:lstStyle/>
                    <a:p>
                      <a:pPr>
                        <a:tabLst>
                          <a:tab pos="0" algn="l"/>
                          <a:tab pos="2743200" algn="ctr"/>
                          <a:tab pos="5486400" algn="r"/>
                        </a:tabLst>
                      </a:pPr>
                      <a:r>
                        <a:rPr lang="en-US" sz="2400" dirty="0">
                          <a:solidFill>
                            <a:schemeClr val="tx1"/>
                          </a:solidFill>
                          <a:effectLst/>
                        </a:rPr>
                        <a:t>Final Program &amp; Fiscal</a:t>
                      </a:r>
                      <a:endParaRPr lang="en-US" sz="2400" dirty="0">
                        <a:solidFill>
                          <a:schemeClr val="tx1"/>
                        </a:solidFill>
                        <a:effectLst/>
                        <a:latin typeface="Times" panose="02020603050405020304" pitchFamily="18"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tabLst>
                          <a:tab pos="0" algn="l"/>
                          <a:tab pos="2743200" algn="ctr"/>
                          <a:tab pos="5486400" algn="r"/>
                        </a:tabLst>
                      </a:pPr>
                      <a:r>
                        <a:rPr lang="en-US" sz="2400" dirty="0">
                          <a:effectLst/>
                        </a:rPr>
                        <a:t>April 1, 2021 – August 31, 2022</a:t>
                      </a:r>
                      <a:endParaRPr lang="en-US" sz="2400" dirty="0">
                        <a:effectLst/>
                        <a:latin typeface="Times"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l">
                        <a:tabLst>
                          <a:tab pos="0" algn="l"/>
                          <a:tab pos="2743200" algn="ctr"/>
                          <a:tab pos="5486400" algn="r"/>
                        </a:tabLst>
                      </a:pPr>
                      <a:r>
                        <a:rPr lang="en-US" sz="2400" dirty="0">
                          <a:effectLst/>
                        </a:rPr>
                        <a:t>September 30, 2022</a:t>
                      </a:r>
                      <a:endParaRPr lang="en-US" sz="2400" dirty="0">
                        <a:effectLst/>
                        <a:latin typeface="Times"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277088931"/>
                  </a:ext>
                </a:extLst>
              </a:tr>
            </a:tbl>
          </a:graphicData>
        </a:graphic>
      </p:graphicFrame>
    </p:spTree>
    <p:extLst>
      <p:ext uri="{BB962C8B-B14F-4D97-AF65-F5344CB8AC3E}">
        <p14:creationId xmlns:p14="http://schemas.microsoft.com/office/powerpoint/2010/main" val="1838903692"/>
      </p:ext>
    </p:extLst>
  </p:cSld>
  <p:clrMapOvr>
    <a:masterClrMapping/>
  </p:clrMapOvr>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92AD458A08F1E4ABC5DCF64A54967B5" ma:contentTypeVersion="13" ma:contentTypeDescription="Create a new document." ma:contentTypeScope="" ma:versionID="652f3cacf4ac429a9eeb3a01b44c4ca6">
  <xsd:schema xmlns:xsd="http://www.w3.org/2001/XMLSchema" xmlns:xs="http://www.w3.org/2001/XMLSchema" xmlns:p="http://schemas.microsoft.com/office/2006/metadata/properties" xmlns:ns3="7dab463b-6b39-4e90-b124-7a913aec9013" xmlns:ns4="ccdbee31-f836-49d6-80be-9c87668a8849" targetNamespace="http://schemas.microsoft.com/office/2006/metadata/properties" ma:root="true" ma:fieldsID="e5881ed8a7efefca20c6ceda2b00dc66" ns3:_="" ns4:_="">
    <xsd:import namespace="7dab463b-6b39-4e90-b124-7a913aec9013"/>
    <xsd:import namespace="ccdbee31-f836-49d6-80be-9c87668a884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4:SharedWithUsers" minOccurs="0"/>
                <xsd:element ref="ns4:SharedWithDetails" minOccurs="0"/>
                <xsd:element ref="ns4:SharingHintHash"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ab463b-6b39-4e90-b124-7a913aec90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cdbee31-f836-49d6-80be-9c87668a8849"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EBB6824-8FAA-4A0A-87AF-907F5D6586CB}">
  <ds:schemaRefs>
    <ds:schemaRef ds:uri="http://schemas.microsoft.com/sharepoint/v3/contenttype/forms"/>
  </ds:schemaRefs>
</ds:datastoreItem>
</file>

<file path=customXml/itemProps2.xml><?xml version="1.0" encoding="utf-8"?>
<ds:datastoreItem xmlns:ds="http://schemas.openxmlformats.org/officeDocument/2006/customXml" ds:itemID="{36A64E6C-449A-4273-A385-69A7D6AFF8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dab463b-6b39-4e90-b124-7a913aec9013"/>
    <ds:schemaRef ds:uri="ccdbee31-f836-49d6-80be-9c87668a884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F048C82-771C-4570-AD65-A789CA6C4179}">
  <ds:schemaRefs>
    <ds:schemaRef ds:uri="http://schemas.microsoft.com/office/2006/metadata/properties"/>
    <ds:schemaRef ds:uri="http://purl.org/dc/elements/1.1/"/>
    <ds:schemaRef ds:uri="http://purl.org/dc/terms/"/>
    <ds:schemaRef ds:uri="http://schemas.microsoft.com/office/2006/documentManagement/types"/>
    <ds:schemaRef ds:uri="http://schemas.openxmlformats.org/package/2006/metadata/core-properties"/>
    <ds:schemaRef ds:uri="ccdbee31-f836-49d6-80be-9c87668a8849"/>
    <ds:schemaRef ds:uri="7dab463b-6b39-4e90-b124-7a913aec9013"/>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8001</TotalTime>
  <Words>7824</Words>
  <Application>Microsoft Office PowerPoint</Application>
  <PresentationFormat>Widescreen</PresentationFormat>
  <Paragraphs>599</Paragraphs>
  <Slides>55</Slides>
  <Notes>53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55</vt:i4>
      </vt:variant>
    </vt:vector>
  </HeadingPairs>
  <TitlesOfParts>
    <vt:vector size="66" baseType="lpstr">
      <vt:lpstr>Arial</vt:lpstr>
      <vt:lpstr>Bell MT</vt:lpstr>
      <vt:lpstr>Calibri</vt:lpstr>
      <vt:lpstr>Calibri   </vt:lpstr>
      <vt:lpstr>Calibri Light</vt:lpstr>
      <vt:lpstr>Courier New</vt:lpstr>
      <vt:lpstr>Times</vt:lpstr>
      <vt:lpstr>Times New Roman</vt:lpstr>
      <vt:lpstr>Wingdings</vt:lpstr>
      <vt:lpstr>Wingdings 3</vt:lpstr>
      <vt:lpstr>2_Office Theme</vt:lpstr>
      <vt:lpstr>Addressing Student Learning Loss Technical Assistance Session</vt:lpstr>
      <vt:lpstr>Reminders</vt:lpstr>
      <vt:lpstr>AGENDA</vt:lpstr>
      <vt:lpstr>Section 1: Grant Program Information</vt:lpstr>
      <vt:lpstr>Addressing Learning Loss N.G.O. Overview</vt:lpstr>
      <vt:lpstr>Appendix A Resources</vt:lpstr>
      <vt:lpstr>Available Funding</vt:lpstr>
      <vt:lpstr>Eligibility Information</vt:lpstr>
      <vt:lpstr>Reporting Requirements</vt:lpstr>
      <vt:lpstr>Key Dates</vt:lpstr>
      <vt:lpstr>Reimbursement Requests &amp; Budget Modifications</vt:lpstr>
      <vt:lpstr>Reimbursement Requests &amp; Budget Modifications, Continued</vt:lpstr>
      <vt:lpstr>Section 2:  Project Guidelines </vt:lpstr>
      <vt:lpstr>Review of Applications</vt:lpstr>
      <vt:lpstr>Project Design Considerations</vt:lpstr>
      <vt:lpstr>Evidence-Based Interventions</vt:lpstr>
      <vt:lpstr>Evidence-Based Interventions, Continued</vt:lpstr>
      <vt:lpstr>Evidence-Based Interventions and Strategies</vt:lpstr>
      <vt:lpstr>Questions to Consider</vt:lpstr>
      <vt:lpstr>Local Capacity</vt:lpstr>
      <vt:lpstr>Performance Measures</vt:lpstr>
      <vt:lpstr>Project Requirements</vt:lpstr>
      <vt:lpstr>Statement of Need (800-1,000 words)</vt:lpstr>
      <vt:lpstr>Statement of Need – Local Data</vt:lpstr>
      <vt:lpstr>Project Description</vt:lpstr>
      <vt:lpstr>Project Description, Continued</vt:lpstr>
      <vt:lpstr>Goals and Objectives</vt:lpstr>
      <vt:lpstr>Project Activity Plan</vt:lpstr>
      <vt:lpstr>Project Activity Plan, Continued</vt:lpstr>
      <vt:lpstr>Organizational Commitment &amp; Capacity</vt:lpstr>
      <vt:lpstr>Organizational Commitment &amp; Capacity, Continued</vt:lpstr>
      <vt:lpstr>Evaluation</vt:lpstr>
      <vt:lpstr>Evaluation, Continued</vt:lpstr>
      <vt:lpstr>Budget Design Considerations</vt:lpstr>
      <vt:lpstr>Constructing the Budget</vt:lpstr>
      <vt:lpstr>General Guidelines</vt:lpstr>
      <vt:lpstr>Constructing the Budget, Continued</vt:lpstr>
      <vt:lpstr>Budget Requirements</vt:lpstr>
      <vt:lpstr>Budget Requirements, Continued </vt:lpstr>
      <vt:lpstr> Section 3: Completing the Application  </vt:lpstr>
      <vt:lpstr>Application Submission</vt:lpstr>
      <vt:lpstr>Application Submission, Continued</vt:lpstr>
      <vt:lpstr>EWEG – Application Requirements</vt:lpstr>
      <vt:lpstr>EWEG – Tips </vt:lpstr>
      <vt:lpstr>EWEG Tips, Continued</vt:lpstr>
      <vt:lpstr>Tips: Salaries and Benefits</vt:lpstr>
      <vt:lpstr>Tips: Supplies and Materials</vt:lpstr>
      <vt:lpstr>Definition of Equipment</vt:lpstr>
      <vt:lpstr>Tips: Other Costs</vt:lpstr>
      <vt:lpstr>Tips: Other Costs, Continued</vt:lpstr>
      <vt:lpstr>Budget Summary Tab</vt:lpstr>
      <vt:lpstr>Important</vt:lpstr>
      <vt:lpstr>Questions</vt:lpstr>
      <vt:lpstr>After this webinar:</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Balogun, Itunu</dc:creator>
  <cp:lastModifiedBy>Belin, Cierra</cp:lastModifiedBy>
  <cp:revision>247</cp:revision>
  <cp:lastPrinted>2018-09-21T19:51:40Z</cp:lastPrinted>
  <dcterms:created xsi:type="dcterms:W3CDTF">2018-04-03T20:47:51Z</dcterms:created>
  <dcterms:modified xsi:type="dcterms:W3CDTF">2020-12-21T15:53:45Z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0x010100992AD458A08F1E4ABC5DCF64A54967B5</vt:lpwstr>
  </property>
</Properties>
</file>